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57" r:id="rId3"/>
    <p:sldId id="258" r:id="rId4"/>
    <p:sldId id="259" r:id="rId5"/>
    <p:sldId id="260" r:id="rId6"/>
    <p:sldId id="261" r:id="rId7"/>
    <p:sldId id="262" r:id="rId8"/>
    <p:sldId id="263" r:id="rId9"/>
    <p:sldId id="265" r:id="rId10"/>
    <p:sldId id="268" r:id="rId11"/>
    <p:sldId id="269" r:id="rId12"/>
    <p:sldId id="270" r:id="rId13"/>
    <p:sldId id="271" r:id="rId14"/>
    <p:sldId id="267" r:id="rId15"/>
    <p:sldId id="266"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856"/>
    <p:restoredTop sz="94694"/>
  </p:normalViewPr>
  <p:slideViewPr>
    <p:cSldViewPr snapToGrid="0">
      <p:cViewPr varScale="1">
        <p:scale>
          <a:sx n="121" d="100"/>
          <a:sy n="121" d="100"/>
        </p:scale>
        <p:origin x="85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073D55F9-11A3-4523-8F38-6BA37933791A}" type="datetime1">
              <a:rPr lang="en-US" smtClean="0"/>
              <a:t>7/11/24</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4884092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0B4E757A-3EC2-4683-9080-1A460C37C843}" type="datetime1">
              <a:rPr lang="en-US" smtClean="0"/>
              <a:t>7/11/24</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213448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a:xfrm>
            <a:off x="523539" y="6324600"/>
            <a:ext cx="2560220" cy="365125"/>
          </a:xfrm>
        </p:spPr>
        <p:txBody>
          <a:bodyPr/>
          <a:lstStyle/>
          <a:p>
            <a:fld id="{5CC8096C-64ED-4153-A483-5C02E44AD5C3}" type="datetime1">
              <a:rPr lang="en-US" smtClean="0"/>
              <a:t>7/11/24</a:t>
            </a:fld>
            <a:endParaRPr lang="en-US" dirty="0"/>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a:xfrm>
            <a:off x="4267200" y="6319838"/>
            <a:ext cx="3982781" cy="365125"/>
          </a:xfrm>
        </p:spPr>
        <p:txBody>
          <a:bodyPr/>
          <a:lstStyle/>
          <a:p>
            <a:r>
              <a:rPr lang="en-US"/>
              <a:t>Sample Footer Text</a:t>
            </a:r>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807769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marL="228600" indent="-228600">
              <a:buFont typeface="Arial" panose="020B0604020202020204" pitchFamily="34" charset="0"/>
              <a:buChar char="•"/>
              <a:defRPr/>
            </a:lvl1pPr>
            <a:lvl2pPr marL="228600" indent="-228600">
              <a:buFont typeface="Arial" panose="020B0604020202020204" pitchFamily="34" charset="0"/>
              <a:buChar char="•"/>
              <a:defRPr/>
            </a:lvl2pPr>
            <a:lvl3pPr marL="228600" indent="-228600">
              <a:buFont typeface="Arial" panose="020B0604020202020204" pitchFamily="34" charset="0"/>
              <a:buChar char="•"/>
              <a:defRPr/>
            </a:lvl3pPr>
            <a:lvl4pPr marL="228600" indent="-228600">
              <a:buFont typeface="Arial" panose="020B0604020202020204" pitchFamily="34" charset="0"/>
              <a:buChar char="•"/>
              <a:defRPr/>
            </a:lvl4pPr>
            <a:lvl5pPr marL="228600" indent="-228600">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1CB9D56B-6EBE-4E5F-99D9-2A3DBDF37D0A}" type="datetime1">
              <a:rPr lang="en-US" smtClean="0"/>
              <a:t>7/11/24</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024438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457200" y="1709738"/>
            <a:ext cx="10890250" cy="2852737"/>
          </a:xfrm>
        </p:spPr>
        <p:txBody>
          <a:bodyPr anchor="b"/>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457200" y="4589463"/>
            <a:ext cx="10890250" cy="1500187"/>
          </a:xfrm>
        </p:spPr>
        <p:txBody>
          <a:bodyPr/>
          <a:lstStyle>
            <a:lvl1pPr marL="0" indent="0">
              <a:buNone/>
              <a:defRPr sz="2400">
                <a:solidFill>
                  <a:srgbClr val="FFFFF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8C33F3CA-C7E3-432D-9282-18F13836509A}" type="datetime1">
              <a:rPr lang="en-US" smtClean="0"/>
              <a:t>7/11/24</a:t>
            </a:fld>
            <a:endParaRPr lang="en-US" dirty="0"/>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716958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457200" y="1825625"/>
            <a:ext cx="5562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75BE9C62-1337-40B8-BA50-E9F4861DB4BC}" type="datetime1">
              <a:rPr lang="en-US" smtClean="0"/>
              <a:t>7/11/24</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365256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0863"/>
            <a:ext cx="5157787"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3101975"/>
            <a:ext cx="5157787"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0863"/>
            <a:ext cx="5183188"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3101975"/>
            <a:ext cx="5183188"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47C195EB-2DA3-4B24-8725-19BC22A7BE50}" type="datetime1">
              <a:rPr lang="en-US" smtClean="0"/>
              <a:t>7/11/24</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380039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F4E237E6-0076-4915-A5A8-B7C11FA4F374}" type="datetime1">
              <a:rPr lang="en-US" smtClean="0"/>
              <a:t>7/11/24</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342702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3505F58F-C0B5-422A-8E5A-6B99E5D80F0A}" type="datetime1">
              <a:rPr lang="en-US" smtClean="0"/>
              <a:t>7/11/24</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316658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981200"/>
          </a:xfrm>
        </p:spPr>
        <p:txBody>
          <a:bodyPr anchor="b"/>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7565E655-9687-48DF-A33F-F8824CCCB5D1}" type="datetime1">
              <a:rPr lang="en-US" smtClean="0"/>
              <a:t>7/11/24</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95755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2209799"/>
          </a:xfrm>
        </p:spPr>
        <p:txBody>
          <a:bodyPr anchor="b"/>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B97FD56A-AAB8-4544-A495-D0645413C9E3}" type="datetime1">
              <a:rPr lang="en-US" smtClean="0"/>
              <a:t>7/11/24</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015412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5" name="Rectangle 114">
            <a:extLst>
              <a:ext uri="{FF2B5EF4-FFF2-40B4-BE49-F238E27FC236}">
                <a16:creationId xmlns:a16="http://schemas.microsoft.com/office/drawing/2014/main" id="{A4798C7F-C8CA-4799-BF37-3AB4642CDB66}"/>
              </a:ext>
            </a:extLst>
          </p:cNvPr>
          <p:cNvSpPr/>
          <p:nvPr/>
        </p:nvSpPr>
        <p:spPr>
          <a:xfrm>
            <a:off x="0" y="0"/>
            <a:ext cx="12188952"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80" name="Group 79">
            <a:extLst>
              <a:ext uri="{FF2B5EF4-FFF2-40B4-BE49-F238E27FC236}">
                <a16:creationId xmlns:a16="http://schemas.microsoft.com/office/drawing/2014/main" id="{87F0794B-55D3-4D2D-BDE7-4688ED321E42}"/>
              </a:ext>
            </a:extLst>
          </p:cNvPr>
          <p:cNvGrpSpPr/>
          <p:nvPr/>
        </p:nvGrpSpPr>
        <p:grpSpPr>
          <a:xfrm>
            <a:off x="-11413" y="0"/>
            <a:ext cx="12214827" cy="6858000"/>
            <a:chOff x="-6214" y="-1"/>
            <a:chExt cx="12214827" cy="6858000"/>
          </a:xfrm>
        </p:grpSpPr>
        <p:cxnSp>
          <p:nvCxnSpPr>
            <p:cNvPr id="81" name="Straight Connector 80">
              <a:extLst>
                <a:ext uri="{FF2B5EF4-FFF2-40B4-BE49-F238E27FC236}">
                  <a16:creationId xmlns:a16="http://schemas.microsoft.com/office/drawing/2014/main" id="{BE4C795B-1813-4CC6-B03F-8DD130BEAABD}"/>
                </a:ext>
              </a:extLst>
            </p:cNvPr>
            <p:cNvCxnSpPr>
              <a:cxnSpLocks/>
            </p:cNvCxnSpPr>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0F4C04D-5CD8-446B-BE3D-257172E6E4CB}"/>
                </a:ext>
              </a:extLst>
            </p:cNvPr>
            <p:cNvCxnSpPr>
              <a:cxnSpLocks/>
            </p:cNvCxnSpPr>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DDC802E-606F-4F39-84B6-90DF0FE54461}"/>
                </a:ext>
              </a:extLst>
            </p:cNvPr>
            <p:cNvCxnSpPr>
              <a:cxnSpLocks/>
            </p:cNvCxnSpPr>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C5B0C75-0136-4A39-9AB6-0F02C4527810}"/>
                </a:ext>
              </a:extLst>
            </p:cNvPr>
            <p:cNvCxnSpPr>
              <a:cxnSpLocks/>
            </p:cNvCxnSpPr>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5ED2B52-3D40-46DE-8B54-99A4071578D8}"/>
                </a:ext>
              </a:extLst>
            </p:cNvPr>
            <p:cNvCxnSpPr>
              <a:cxnSpLocks/>
            </p:cNvCxnSpPr>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8BCEC75-1B6B-45B2-8041-8D933FCF60F5}"/>
                </a:ext>
              </a:extLst>
            </p:cNvPr>
            <p:cNvCxnSpPr>
              <a:cxnSpLocks/>
            </p:cNvCxnSpPr>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A2FC789-056A-43CC-807E-4262CDC3E0F5}"/>
                </a:ext>
              </a:extLst>
            </p:cNvPr>
            <p:cNvCxnSpPr>
              <a:cxnSpLocks/>
            </p:cNvCxnSpPr>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8C32FD3-76B0-40E7-89F2-E9C523210AF4}"/>
                </a:ext>
              </a:extLst>
            </p:cNvPr>
            <p:cNvCxnSpPr>
              <a:cxnSpLocks/>
            </p:cNvCxnSpPr>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82E9447-8362-426C-840A-B6F2231F7BCC}"/>
                </a:ext>
              </a:extLst>
            </p:cNvPr>
            <p:cNvCxnSpPr>
              <a:cxnSpLocks/>
            </p:cNvCxnSpPr>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141DC8-83CE-4C21-A5BA-E2FFF3D866EF}"/>
                </a:ext>
              </a:extLst>
            </p:cNvPr>
            <p:cNvCxnSpPr>
              <a:cxnSpLocks/>
            </p:cNvCxnSpPr>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512A697C-ECBC-40A9-AC69-BF96A34B91AF}"/>
                </a:ext>
              </a:extLst>
            </p:cNvPr>
            <p:cNvCxnSpPr>
              <a:cxnSpLocks/>
            </p:cNvCxnSpPr>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D2E988AF-5EFB-43D3-B93F-6E4F41A2C90B}"/>
                </a:ext>
              </a:extLst>
            </p:cNvPr>
            <p:cNvCxnSpPr>
              <a:cxnSpLocks/>
            </p:cNvCxnSpPr>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B312C1B-AAE2-4A6D-ACC7-ABAA75D42854}"/>
                </a:ext>
              </a:extLst>
            </p:cNvPr>
            <p:cNvCxnSpPr>
              <a:cxnSpLocks/>
            </p:cNvCxnSpPr>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57B96146-61DA-44D6-A9DF-6DB41FCF2D80}"/>
                </a:ext>
              </a:extLst>
            </p:cNvPr>
            <p:cNvCxnSpPr>
              <a:cxnSpLocks/>
            </p:cNvCxnSpPr>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6B33F93D-4439-46EE-97C4-9CECAAFDCF60}"/>
                </a:ext>
              </a:extLst>
            </p:cNvPr>
            <p:cNvCxnSpPr>
              <a:cxnSpLocks/>
            </p:cNvCxnSpPr>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5914B275-A3D7-4BA4-B8CB-E7657100F3AD}"/>
                </a:ext>
              </a:extLst>
            </p:cNvPr>
            <p:cNvCxnSpPr>
              <a:cxnSpLocks/>
            </p:cNvCxnSpPr>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D26EF3B-FBE7-4D57-8E01-553F50734A68}"/>
                </a:ext>
              </a:extLst>
            </p:cNvPr>
            <p:cNvCxnSpPr>
              <a:cxnSpLocks/>
            </p:cNvCxnSpPr>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CC1E671-BA54-4B31-9A2E-8F50BC57A260}"/>
                </a:ext>
              </a:extLst>
            </p:cNvPr>
            <p:cNvCxnSpPr>
              <a:cxnSpLocks/>
            </p:cNvCxnSpPr>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836A704-3624-4ABF-9A67-0F52C2F3EFBF}"/>
                </a:ext>
              </a:extLst>
            </p:cNvPr>
            <p:cNvCxnSpPr>
              <a:cxnSpLocks/>
            </p:cNvCxnSpPr>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FDC385D-BA34-481F-A991-A776E0B19301}"/>
                </a:ext>
              </a:extLst>
            </p:cNvPr>
            <p:cNvCxnSpPr>
              <a:cxnSpLocks/>
            </p:cNvCxnSpPr>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F1EF033A-D8FB-416B-AE51-4E098A27D68C}"/>
                </a:ext>
              </a:extLst>
            </p:cNvPr>
            <p:cNvCxnSpPr>
              <a:cxnSpLocks/>
            </p:cNvCxnSpPr>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17C17B48-F458-4E9B-9331-56FCDC5B6AB2}"/>
                </a:ext>
              </a:extLst>
            </p:cNvPr>
            <p:cNvCxnSpPr>
              <a:cxnSpLocks/>
            </p:cNvCxnSpPr>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7E44A4B-D453-46F0-A83D-AF0B33D5C59F}"/>
                </a:ext>
              </a:extLst>
            </p:cNvPr>
            <p:cNvCxnSpPr>
              <a:cxnSpLocks/>
            </p:cNvCxnSpPr>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346BEA9F-314B-440D-AE8D-21E1252EC5A0}"/>
                </a:ext>
              </a:extLst>
            </p:cNvPr>
            <p:cNvCxnSpPr>
              <a:cxnSpLocks/>
            </p:cNvCxnSpPr>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F15EAFD0-4869-4612-ACDE-ABC703104E88}"/>
                </a:ext>
              </a:extLst>
            </p:cNvPr>
            <p:cNvCxnSpPr>
              <a:cxnSpLocks/>
            </p:cNvCxnSpPr>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0F26706-7F23-4FF0-9CAF-F3C4F47C119D}"/>
                </a:ext>
              </a:extLst>
            </p:cNvPr>
            <p:cNvCxnSpPr>
              <a:cxnSpLocks/>
            </p:cNvCxnSpPr>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C0195A72-345A-4E88-8D71-14DB3D1B607D}"/>
                </a:ext>
              </a:extLst>
            </p:cNvPr>
            <p:cNvCxnSpPr>
              <a:cxnSpLocks/>
            </p:cNvCxnSpPr>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0DBF51A6-A3BC-49FE-BB01-E8992811774E}"/>
                </a:ext>
              </a:extLst>
            </p:cNvPr>
            <p:cNvCxnSpPr>
              <a:cxnSpLocks/>
            </p:cNvCxnSpPr>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A78DF911-744C-419B-83DC-39F270BBF41F}"/>
                </a:ext>
              </a:extLst>
            </p:cNvPr>
            <p:cNvCxnSpPr>
              <a:cxnSpLocks/>
            </p:cNvCxnSpPr>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49" name="Freeform: Shape 148">
            <a:extLst>
              <a:ext uri="{FF2B5EF4-FFF2-40B4-BE49-F238E27FC236}">
                <a16:creationId xmlns:a16="http://schemas.microsoft.com/office/drawing/2014/main" id="{216BB147-20D5-4D93-BDA5-1BC614D6A4B2}"/>
              </a:ext>
            </a:extLst>
          </p:cNvPr>
          <p:cNvSpPr/>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457200" y="365125"/>
            <a:ext cx="10722932"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457200" y="1825625"/>
            <a:ext cx="10722932"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457200" y="6324600"/>
            <a:ext cx="256022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193BAB95-8DA7-460B-B00A-7037C8394FB0}" type="datetime1">
              <a:rPr lang="en-US" smtClean="0"/>
              <a:pPr/>
              <a:t>7/11/24</a:t>
            </a:fld>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200861" y="6319838"/>
            <a:ext cx="3982781" cy="365125"/>
          </a:xfrm>
          <a:prstGeom prst="rect">
            <a:avLst/>
          </a:prstGeom>
        </p:spPr>
        <p:txBody>
          <a:bodyPr vert="horz" lIns="91440" tIns="45720" rIns="91440" bIns="45720" rtlCol="0" anchor="ctr"/>
          <a:lstStyle>
            <a:lvl1pPr algn="ctr">
              <a:defRPr sz="900" cap="all" spc="150" baseline="0">
                <a:solidFill>
                  <a:srgbClr val="FFFFFF"/>
                </a:solidFill>
              </a:defRPr>
            </a:lvl1pPr>
          </a:lstStyle>
          <a:p>
            <a:r>
              <a:rPr lang="en-US"/>
              <a:t>Sample Footer Text</a:t>
            </a:r>
            <a:endParaRPr lang="en-US" dirty="0">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11190806" y="6324600"/>
            <a:ext cx="799078" cy="365125"/>
          </a:xfrm>
          <a:prstGeom prst="rect">
            <a:avLst/>
          </a:prstGeom>
        </p:spPr>
        <p:txBody>
          <a:bodyPr vert="horz" lIns="91440" tIns="45720" rIns="91440" bIns="45720" rtlCol="0" anchor="ctr"/>
          <a:lstStyle>
            <a:lvl1pPr algn="ctr">
              <a:defRPr sz="900" cap="all" spc="150" baseline="0">
                <a:solidFill>
                  <a:srgbClr val="FFFFFF"/>
                </a:solidFill>
              </a:defRPr>
            </a:lvl1pPr>
          </a:lstStyle>
          <a:p>
            <a:fld id="{11A71338-8BA2-4C79-A6C5-5A8E30081D0C}" type="slidenum">
              <a:rPr lang="en-US" smtClean="0"/>
              <a:pPr/>
              <a:t>‹#›</a:t>
            </a:fld>
            <a:endParaRPr lang="en-US" dirty="0"/>
          </a:p>
        </p:txBody>
      </p:sp>
      <p:sp>
        <p:nvSpPr>
          <p:cNvPr id="77" name="Freeform: Shape 76">
            <a:extLst>
              <a:ext uri="{FF2B5EF4-FFF2-40B4-BE49-F238E27FC236}">
                <a16:creationId xmlns:a16="http://schemas.microsoft.com/office/drawing/2014/main" id="{0A253F60-DE40-4508-A37A-61331DF1DD5D}"/>
              </a:ext>
            </a:extLst>
          </p:cNvPr>
          <p:cNvSpPr/>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Tree>
    <p:extLst>
      <p:ext uri="{BB962C8B-B14F-4D97-AF65-F5344CB8AC3E}">
        <p14:creationId xmlns:p14="http://schemas.microsoft.com/office/powerpoint/2010/main" val="328126429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90000"/>
        </a:lnSpc>
        <a:spcBef>
          <a:spcPct val="0"/>
        </a:spcBef>
        <a:buNone/>
        <a:defRPr sz="4400" kern="1200">
          <a:solidFill>
            <a:srgbClr val="FFFFFF"/>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bg1"/>
        </a:buClr>
        <a:buSzPct val="75000"/>
        <a:buFont typeface="Arial" panose="020B0604020202020204" pitchFamily="34" charset="0"/>
        <a:buChar char="•"/>
        <a:defRPr sz="2800" kern="1200">
          <a:solidFill>
            <a:srgbClr val="FFFFFF"/>
          </a:solidFill>
          <a:latin typeface="+mn-lt"/>
          <a:ea typeface="+mn-ea"/>
          <a:cs typeface="+mn-cs"/>
        </a:defRPr>
      </a:lvl1pPr>
      <a:lvl2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400" kern="1200">
          <a:solidFill>
            <a:srgbClr val="FFFFFF"/>
          </a:solidFill>
          <a:latin typeface="+mn-lt"/>
          <a:ea typeface="+mn-ea"/>
          <a:cs typeface="+mn-cs"/>
        </a:defRPr>
      </a:lvl2pPr>
      <a:lvl3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000" kern="1200">
          <a:solidFill>
            <a:srgbClr val="FFFFFF"/>
          </a:solidFill>
          <a:latin typeface="+mn-lt"/>
          <a:ea typeface="+mn-ea"/>
          <a:cs typeface="+mn-cs"/>
        </a:defRPr>
      </a:lvl3pPr>
      <a:lvl4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4pPr>
      <a:lvl5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hyperlink" Target="https://www.pngall.com/storage-png/download/53843" TargetMode="Externa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6285CA-6AFA-4F27-AFB5-1B32CDE09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1" name="Rectangle 10">
            <a:extLst>
              <a:ext uri="{FF2B5EF4-FFF2-40B4-BE49-F238E27FC236}">
                <a16:creationId xmlns:a16="http://schemas.microsoft.com/office/drawing/2014/main" id="{AF152BFE-7BA8-4007-AD9C-F4DC95E437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Freeform: Shape 12">
            <a:extLst>
              <a:ext uri="{FF2B5EF4-FFF2-40B4-BE49-F238E27FC236}">
                <a16:creationId xmlns:a16="http://schemas.microsoft.com/office/drawing/2014/main" id="{26796024-DF17-4BB3-BF28-01E168A3C5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661" y="63892"/>
            <a:ext cx="2222198" cy="2133710"/>
          </a:xfrm>
          <a:custGeom>
            <a:avLst/>
            <a:gdLst>
              <a:gd name="connsiteX0" fmla="*/ 0 w 2222198"/>
              <a:gd name="connsiteY0" fmla="*/ 0 h 2133710"/>
              <a:gd name="connsiteX1" fmla="*/ 44227 w 2222198"/>
              <a:gd name="connsiteY1" fmla="*/ 2234 h 2133710"/>
              <a:gd name="connsiteX2" fmla="*/ 2193454 w 2222198"/>
              <a:gd name="connsiteY2" fmla="*/ 1945372 h 2133710"/>
              <a:gd name="connsiteX3" fmla="*/ 2222198 w 2222198"/>
              <a:gd name="connsiteY3" fmla="*/ 2133710 h 2133710"/>
              <a:gd name="connsiteX4" fmla="*/ 1394653 w 2222198"/>
              <a:gd name="connsiteY4" fmla="*/ 2133710 h 2133710"/>
              <a:gd name="connsiteX5" fmla="*/ 1391100 w 2222198"/>
              <a:gd name="connsiteY5" fmla="*/ 2110427 h 2133710"/>
              <a:gd name="connsiteX6" fmla="*/ 122376 w 2222198"/>
              <a:gd name="connsiteY6" fmla="*/ 841704 h 2133710"/>
              <a:gd name="connsiteX7" fmla="*/ 0 w 2222198"/>
              <a:gd name="connsiteY7" fmla="*/ 823027 h 213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2198" h="2133710">
                <a:moveTo>
                  <a:pt x="0" y="0"/>
                </a:moveTo>
                <a:lnTo>
                  <a:pt x="44227" y="2234"/>
                </a:lnTo>
                <a:cubicBezTo>
                  <a:pt x="1114682" y="110944"/>
                  <a:pt x="1981368" y="908934"/>
                  <a:pt x="2193454" y="1945372"/>
                </a:cubicBezTo>
                <a:lnTo>
                  <a:pt x="2222198" y="2133710"/>
                </a:lnTo>
                <a:lnTo>
                  <a:pt x="1394653" y="2133710"/>
                </a:lnTo>
                <a:lnTo>
                  <a:pt x="1391100" y="2110427"/>
                </a:lnTo>
                <a:cubicBezTo>
                  <a:pt x="1260786" y="1473602"/>
                  <a:pt x="759202" y="972017"/>
                  <a:pt x="122376" y="841704"/>
                </a:cubicBezTo>
                <a:lnTo>
                  <a:pt x="0" y="823027"/>
                </a:lnTo>
                <a:close/>
              </a:path>
            </a:pathLst>
          </a:cu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ight Triangle 14">
            <a:extLst>
              <a:ext uri="{FF2B5EF4-FFF2-40B4-BE49-F238E27FC236}">
                <a16:creationId xmlns:a16="http://schemas.microsoft.com/office/drawing/2014/main" id="{7BCC6446-8462-4A63-9B6F-8F57EC40F6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65271" y="2673521"/>
            <a:ext cx="568289" cy="568289"/>
          </a:xfrm>
          <a:prstGeom prst="rtTriangle">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8118ECEF-CA6A-4CB6-BCA5-59B2DB40C4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8" name="Straight Connector 17">
              <a:extLst>
                <a:ext uri="{FF2B5EF4-FFF2-40B4-BE49-F238E27FC236}">
                  <a16:creationId xmlns:a16="http://schemas.microsoft.com/office/drawing/2014/main" id="{CDC2A251-C28C-4A72-BAFF-511640FB2E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DDB2429-3E01-4CD5-998D-8F5716A098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E26953B-4BE7-4AD0-B471-088DBB23D7D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9D9ED6D-9817-4272-9FEF-E674FBCCCC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718C0DE-4596-4A70-AA4F-E678AC7FBC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B48095-74C2-4053-872D-D3F70910C3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224D0B6-A4CB-4D98-A1DC-2770B95F9E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B39DE9C-23C1-4ABA-BD0D-B76BDC9630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9DDAAE0-966C-4350-8819-857CF524F3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EE6C021-FBD3-42F3-9A9C-69C4E71989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02961B9-65E1-4B12-AD98-9845BC3F43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22ABFE0-D700-4FD9-9CC8-D138B29ABFD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6FFF1A3-B8BF-470C-9436-D5B7818535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98B6551-FF5D-49F5-8D3E-757AEC357A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F3BFE5-573C-42C0-94D5-E5513CCC57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57931AB-4B07-4E0E-B3E4-84E2452E0A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C4789DB-7083-4597-9FC7-6336EA0BE3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E0B4F1D-D11A-4023-BE6B-6679ABB2B4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8633D7A-F6FC-418F-AD87-0EE148C1A0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0FC8FCC-6F69-4802-995C-903AE44162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6ABFCE7-4796-4186-8EDC-DB6CE87BC7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1935BF2-A804-46BA-940A-DDAD7888F3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D012DA9-8D67-483A-8071-2903F2E3B2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09163DC-956E-44BE-B55A-E6C2C851DD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6CDE9FD-1880-483F-A039-BEB3AB0D374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8DDB23B-71E7-42A3-B055-5740EE14C5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7245B63-D771-461D-A625-4B49966D24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F1DF9FF-1F61-4B4F-8993-6897DE09C9C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092F139-6734-46F3-B176-11741F1F732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997BD426-E38F-D28D-397C-40BE08BC6A74}"/>
              </a:ext>
            </a:extLst>
          </p:cNvPr>
          <p:cNvSpPr>
            <a:spLocks noGrp="1"/>
          </p:cNvSpPr>
          <p:nvPr>
            <p:ph type="ctrTitle"/>
          </p:nvPr>
        </p:nvSpPr>
        <p:spPr>
          <a:xfrm>
            <a:off x="188892" y="725467"/>
            <a:ext cx="5933152" cy="2784496"/>
          </a:xfrm>
        </p:spPr>
        <p:txBody>
          <a:bodyPr>
            <a:normAutofit/>
          </a:bodyPr>
          <a:lstStyle/>
          <a:p>
            <a:pPr algn="l"/>
            <a:r>
              <a:rPr lang="en-US" dirty="0">
                <a:solidFill>
                  <a:schemeClr val="tx2">
                    <a:alpha val="80000"/>
                  </a:schemeClr>
                </a:solidFill>
              </a:rPr>
              <a:t>Space X Falcon 9</a:t>
            </a:r>
          </a:p>
        </p:txBody>
      </p:sp>
      <p:sp>
        <p:nvSpPr>
          <p:cNvPr id="3" name="Subtitle 2">
            <a:extLst>
              <a:ext uri="{FF2B5EF4-FFF2-40B4-BE49-F238E27FC236}">
                <a16:creationId xmlns:a16="http://schemas.microsoft.com/office/drawing/2014/main" id="{3981F9A4-BC43-3203-CE9F-3733E7C98609}"/>
              </a:ext>
            </a:extLst>
          </p:cNvPr>
          <p:cNvSpPr>
            <a:spLocks noGrp="1"/>
          </p:cNvSpPr>
          <p:nvPr>
            <p:ph type="subTitle" idx="1"/>
          </p:nvPr>
        </p:nvSpPr>
        <p:spPr>
          <a:xfrm>
            <a:off x="196166" y="3602038"/>
            <a:ext cx="5671232" cy="517521"/>
          </a:xfrm>
        </p:spPr>
        <p:txBody>
          <a:bodyPr>
            <a:normAutofit/>
          </a:bodyPr>
          <a:lstStyle/>
          <a:p>
            <a:pPr algn="l"/>
            <a:r>
              <a:rPr lang="en-US" dirty="0">
                <a:solidFill>
                  <a:schemeClr val="tx2">
                    <a:alpha val="80000"/>
                  </a:schemeClr>
                </a:solidFill>
              </a:rPr>
              <a:t>Scientist Analyzing</a:t>
            </a:r>
          </a:p>
        </p:txBody>
      </p:sp>
      <p:pic>
        <p:nvPicPr>
          <p:cNvPr id="4" name="Picture 3">
            <a:extLst>
              <a:ext uri="{FF2B5EF4-FFF2-40B4-BE49-F238E27FC236}">
                <a16:creationId xmlns:a16="http://schemas.microsoft.com/office/drawing/2014/main" id="{8522AB1E-23C4-8E1C-B129-142C09C4155E}"/>
              </a:ext>
            </a:extLst>
          </p:cNvPr>
          <p:cNvPicPr>
            <a:picLocks noChangeAspect="1"/>
          </p:cNvPicPr>
          <p:nvPr/>
        </p:nvPicPr>
        <p:blipFill rotWithShape="1">
          <a:blip r:embed="rId2"/>
          <a:srcRect l="10194" r="40488" b="-1"/>
          <a:stretch/>
        </p:blipFill>
        <p:spPr>
          <a:xfrm>
            <a:off x="6189156" y="-3440"/>
            <a:ext cx="6015813" cy="6861439"/>
          </a:xfrm>
          <a:prstGeom prst="rect">
            <a:avLst/>
          </a:prstGeom>
        </p:spPr>
      </p:pic>
      <p:sp>
        <p:nvSpPr>
          <p:cNvPr id="5" name="Subtitle 2">
            <a:extLst>
              <a:ext uri="{FF2B5EF4-FFF2-40B4-BE49-F238E27FC236}">
                <a16:creationId xmlns:a16="http://schemas.microsoft.com/office/drawing/2014/main" id="{5FFD5294-4EF6-B890-24FC-90AD96E84740}"/>
              </a:ext>
            </a:extLst>
          </p:cNvPr>
          <p:cNvSpPr txBox="1">
            <a:spLocks/>
          </p:cNvSpPr>
          <p:nvPr/>
        </p:nvSpPr>
        <p:spPr>
          <a:xfrm>
            <a:off x="196166" y="4668449"/>
            <a:ext cx="5671232" cy="517521"/>
          </a:xfrm>
          <a:prstGeom prst="rect">
            <a:avLst/>
          </a:prstGeom>
        </p:spPr>
        <p:txBody>
          <a:bodyPr vert="horz" lIns="91440" tIns="45720" rIns="91440" bIns="45720" rtlCol="0">
            <a:normAutofit fontScale="40000" lnSpcReduction="20000"/>
          </a:bodyPr>
          <a:lstStyle>
            <a:lvl1pPr marL="0" indent="0" algn="ctr" defTabSz="914400" rtl="0" eaLnBrk="1" latinLnBrk="0" hangingPunct="1">
              <a:lnSpc>
                <a:spcPct val="110000"/>
              </a:lnSpc>
              <a:spcBef>
                <a:spcPts val="1000"/>
              </a:spcBef>
              <a:buClr>
                <a:schemeClr val="bg1"/>
              </a:buClr>
              <a:buSzPct val="75000"/>
              <a:buFont typeface="Arial" panose="020B0604020202020204" pitchFamily="34" charset="0"/>
              <a:buNone/>
              <a:defRPr sz="2400" kern="1200">
                <a:solidFill>
                  <a:srgbClr val="FFFFFF"/>
                </a:solidFill>
                <a:latin typeface="+mn-lt"/>
                <a:ea typeface="+mn-ea"/>
                <a:cs typeface="+mn-cs"/>
              </a:defRPr>
            </a:lvl1pPr>
            <a:lvl2pPr marL="457200" indent="0" algn="ctr" defTabSz="914400" rtl="0" eaLnBrk="1" latinLnBrk="0" hangingPunct="1">
              <a:lnSpc>
                <a:spcPct val="110000"/>
              </a:lnSpc>
              <a:spcBef>
                <a:spcPts val="500"/>
              </a:spcBef>
              <a:buClr>
                <a:schemeClr val="bg1"/>
              </a:buClr>
              <a:buSzPct val="75000"/>
              <a:buFont typeface="Arial" panose="020B0604020202020204" pitchFamily="34" charset="0"/>
              <a:buNone/>
              <a:defRPr sz="2000" kern="1200">
                <a:solidFill>
                  <a:srgbClr val="FFFFFF"/>
                </a:solidFill>
                <a:latin typeface="+mn-lt"/>
                <a:ea typeface="+mn-ea"/>
                <a:cs typeface="+mn-cs"/>
              </a:defRPr>
            </a:lvl2pPr>
            <a:lvl3pPr marL="914400" indent="0" algn="ctr" defTabSz="914400" rtl="0" eaLnBrk="1" latinLnBrk="0" hangingPunct="1">
              <a:lnSpc>
                <a:spcPct val="110000"/>
              </a:lnSpc>
              <a:spcBef>
                <a:spcPts val="500"/>
              </a:spcBef>
              <a:buClr>
                <a:schemeClr val="bg1"/>
              </a:buClr>
              <a:buSzPct val="75000"/>
              <a:buFont typeface="Arial" panose="020B0604020202020204" pitchFamily="34" charset="0"/>
              <a:buNone/>
              <a:defRPr sz="1800" kern="1200">
                <a:solidFill>
                  <a:srgbClr val="FFFFFF"/>
                </a:solidFill>
                <a:latin typeface="+mn-lt"/>
                <a:ea typeface="+mn-ea"/>
                <a:cs typeface="+mn-cs"/>
              </a:defRPr>
            </a:lvl3pPr>
            <a:lvl4pPr marL="1371600" indent="0" algn="ctr" defTabSz="914400" rtl="0" eaLnBrk="1" latinLnBrk="0" hangingPunct="1">
              <a:lnSpc>
                <a:spcPct val="110000"/>
              </a:lnSpc>
              <a:spcBef>
                <a:spcPts val="500"/>
              </a:spcBef>
              <a:buClr>
                <a:schemeClr val="bg1"/>
              </a:buClr>
              <a:buSzPct val="75000"/>
              <a:buFont typeface="Arial" panose="020B0604020202020204" pitchFamily="34" charset="0"/>
              <a:buNone/>
              <a:defRPr sz="1600" kern="1200">
                <a:solidFill>
                  <a:srgbClr val="FFFFFF"/>
                </a:solidFill>
                <a:latin typeface="+mn-lt"/>
                <a:ea typeface="+mn-ea"/>
                <a:cs typeface="+mn-cs"/>
              </a:defRPr>
            </a:lvl4pPr>
            <a:lvl5pPr marL="1828800" indent="0" algn="ctr" defTabSz="914400" rtl="0" eaLnBrk="1" latinLnBrk="0" hangingPunct="1">
              <a:lnSpc>
                <a:spcPct val="110000"/>
              </a:lnSpc>
              <a:spcBef>
                <a:spcPts val="500"/>
              </a:spcBef>
              <a:buClr>
                <a:schemeClr val="bg1"/>
              </a:buClr>
              <a:buSzPct val="75000"/>
              <a:buFont typeface="Arial" panose="020B0604020202020204" pitchFamily="34" charset="0"/>
              <a:buNone/>
              <a:defRPr sz="1600" kern="1200">
                <a:solidFill>
                  <a:srgbClr val="FFFFFF"/>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chemeClr val="tx2">
                    <a:alpha val="80000"/>
                  </a:schemeClr>
                </a:solidFill>
              </a:rPr>
              <a:t>M Sadewa Wicaksana W</a:t>
            </a:r>
          </a:p>
          <a:p>
            <a:pPr algn="l"/>
            <a:r>
              <a:rPr lang="en-US" dirty="0">
                <a:solidFill>
                  <a:schemeClr val="tx2">
                    <a:alpha val="80000"/>
                  </a:schemeClr>
                </a:solidFill>
              </a:rPr>
              <a:t>11 July 2024</a:t>
            </a:r>
          </a:p>
        </p:txBody>
      </p:sp>
      <p:sp>
        <p:nvSpPr>
          <p:cNvPr id="6" name="TextBox 5">
            <a:extLst>
              <a:ext uri="{FF2B5EF4-FFF2-40B4-BE49-F238E27FC236}">
                <a16:creationId xmlns:a16="http://schemas.microsoft.com/office/drawing/2014/main" id="{0BF7D92C-A987-64F0-FD0E-E0D94938DF19}"/>
              </a:ext>
            </a:extLst>
          </p:cNvPr>
          <p:cNvSpPr txBox="1"/>
          <p:nvPr/>
        </p:nvSpPr>
        <p:spPr>
          <a:xfrm>
            <a:off x="188892" y="5719009"/>
            <a:ext cx="3491277" cy="276999"/>
          </a:xfrm>
          <a:prstGeom prst="rect">
            <a:avLst/>
          </a:prstGeom>
          <a:noFill/>
        </p:spPr>
        <p:txBody>
          <a:bodyPr wrap="none" rtlCol="0">
            <a:spAutoFit/>
          </a:bodyPr>
          <a:lstStyle/>
          <a:p>
            <a:r>
              <a:rPr lang="en-US" sz="1200" dirty="0"/>
              <a:t>https://</a:t>
            </a:r>
            <a:r>
              <a:rPr lang="en-US" sz="1200" dirty="0" err="1"/>
              <a:t>github.com</a:t>
            </a:r>
            <a:r>
              <a:rPr lang="en-US" sz="1200" dirty="0"/>
              <a:t>/sadewa25/</a:t>
            </a:r>
            <a:r>
              <a:rPr lang="en-US" sz="1200" dirty="0" err="1"/>
              <a:t>ibm-datascience</a:t>
            </a:r>
            <a:endParaRPr lang="en-US" sz="1200" dirty="0"/>
          </a:p>
        </p:txBody>
      </p:sp>
    </p:spTree>
    <p:extLst>
      <p:ext uri="{BB962C8B-B14F-4D97-AF65-F5344CB8AC3E}">
        <p14:creationId xmlns:p14="http://schemas.microsoft.com/office/powerpoint/2010/main" val="90935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22BFC-9A1C-B852-BCBE-9BFC1065FA9C}"/>
              </a:ext>
            </a:extLst>
          </p:cNvPr>
          <p:cNvSpPr>
            <a:spLocks noGrp="1"/>
          </p:cNvSpPr>
          <p:nvPr>
            <p:ph type="title"/>
          </p:nvPr>
        </p:nvSpPr>
        <p:spPr>
          <a:xfrm>
            <a:off x="203200" y="182245"/>
            <a:ext cx="10722932" cy="650875"/>
          </a:xfrm>
        </p:spPr>
        <p:txBody>
          <a:bodyPr>
            <a:normAutofit/>
          </a:bodyPr>
          <a:lstStyle/>
          <a:p>
            <a:r>
              <a:rPr lang="en-US" sz="3000" dirty="0"/>
              <a:t>EDA With SQL (Contd..)</a:t>
            </a:r>
          </a:p>
        </p:txBody>
      </p:sp>
      <p:pic>
        <p:nvPicPr>
          <p:cNvPr id="5" name="Picture 4" descr="A screenshot of a computer&#10;&#10;Description automatically generated">
            <a:extLst>
              <a:ext uri="{FF2B5EF4-FFF2-40B4-BE49-F238E27FC236}">
                <a16:creationId xmlns:a16="http://schemas.microsoft.com/office/drawing/2014/main" id="{CE85D364-99F1-0971-E0FA-AE60062513F5}"/>
              </a:ext>
            </a:extLst>
          </p:cNvPr>
          <p:cNvPicPr>
            <a:picLocks noChangeAspect="1"/>
          </p:cNvPicPr>
          <p:nvPr/>
        </p:nvPicPr>
        <p:blipFill>
          <a:blip r:embed="rId2"/>
          <a:stretch>
            <a:fillRect/>
          </a:stretch>
        </p:blipFill>
        <p:spPr>
          <a:xfrm>
            <a:off x="281940" y="1303328"/>
            <a:ext cx="7772400" cy="1585957"/>
          </a:xfrm>
          <a:prstGeom prst="rect">
            <a:avLst/>
          </a:prstGeom>
        </p:spPr>
      </p:pic>
      <p:pic>
        <p:nvPicPr>
          <p:cNvPr id="7" name="Picture 6" descr="A white text box with black text&#10;&#10;Description automatically generated">
            <a:extLst>
              <a:ext uri="{FF2B5EF4-FFF2-40B4-BE49-F238E27FC236}">
                <a16:creationId xmlns:a16="http://schemas.microsoft.com/office/drawing/2014/main" id="{EC32069E-04A2-2A22-84A5-A89BD25C8D06}"/>
              </a:ext>
            </a:extLst>
          </p:cNvPr>
          <p:cNvPicPr>
            <a:picLocks noChangeAspect="1"/>
          </p:cNvPicPr>
          <p:nvPr/>
        </p:nvPicPr>
        <p:blipFill rotWithShape="1">
          <a:blip r:embed="rId3"/>
          <a:srcRect t="19054"/>
          <a:stretch/>
        </p:blipFill>
        <p:spPr>
          <a:xfrm>
            <a:off x="281940" y="3429000"/>
            <a:ext cx="7772400" cy="1009377"/>
          </a:xfrm>
          <a:prstGeom prst="rect">
            <a:avLst/>
          </a:prstGeom>
        </p:spPr>
      </p:pic>
      <p:sp>
        <p:nvSpPr>
          <p:cNvPr id="8" name="TextBox 7">
            <a:extLst>
              <a:ext uri="{FF2B5EF4-FFF2-40B4-BE49-F238E27FC236}">
                <a16:creationId xmlns:a16="http://schemas.microsoft.com/office/drawing/2014/main" id="{07B89000-80CC-CEBA-FAC9-B4B614E96720}"/>
              </a:ext>
            </a:extLst>
          </p:cNvPr>
          <p:cNvSpPr txBox="1"/>
          <p:nvPr/>
        </p:nvSpPr>
        <p:spPr>
          <a:xfrm>
            <a:off x="281940" y="940619"/>
            <a:ext cx="9047028" cy="369332"/>
          </a:xfrm>
          <a:prstGeom prst="rect">
            <a:avLst/>
          </a:prstGeom>
          <a:noFill/>
        </p:spPr>
        <p:txBody>
          <a:bodyPr wrap="none" rtlCol="0">
            <a:spAutoFit/>
          </a:bodyPr>
          <a:lstStyle/>
          <a:p>
            <a:r>
              <a:rPr lang="en-US" dirty="0">
                <a:solidFill>
                  <a:schemeClr val="bg1"/>
                </a:solidFill>
              </a:rPr>
              <a:t>List names of the boosters with payload mass greater than 4000 and less than 6000</a:t>
            </a:r>
          </a:p>
        </p:txBody>
      </p:sp>
      <p:sp>
        <p:nvSpPr>
          <p:cNvPr id="9" name="TextBox 8">
            <a:extLst>
              <a:ext uri="{FF2B5EF4-FFF2-40B4-BE49-F238E27FC236}">
                <a16:creationId xmlns:a16="http://schemas.microsoft.com/office/drawing/2014/main" id="{96509C08-9E10-FA1E-D845-8C713BF02ADF}"/>
              </a:ext>
            </a:extLst>
          </p:cNvPr>
          <p:cNvSpPr txBox="1"/>
          <p:nvPr/>
        </p:nvSpPr>
        <p:spPr>
          <a:xfrm>
            <a:off x="254000" y="3059668"/>
            <a:ext cx="7496348" cy="369332"/>
          </a:xfrm>
          <a:prstGeom prst="rect">
            <a:avLst/>
          </a:prstGeom>
          <a:noFill/>
        </p:spPr>
        <p:txBody>
          <a:bodyPr wrap="none" rtlCol="0">
            <a:spAutoFit/>
          </a:bodyPr>
          <a:lstStyle/>
          <a:p>
            <a:r>
              <a:rPr lang="en-US" dirty="0">
                <a:solidFill>
                  <a:schemeClr val="bg1"/>
                </a:solidFill>
              </a:rPr>
              <a:t>Display average payload mass with carried by booster version F9 v1.1</a:t>
            </a:r>
          </a:p>
        </p:txBody>
      </p:sp>
    </p:spTree>
    <p:extLst>
      <p:ext uri="{BB962C8B-B14F-4D97-AF65-F5344CB8AC3E}">
        <p14:creationId xmlns:p14="http://schemas.microsoft.com/office/powerpoint/2010/main" val="1015401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42F35-F592-58E3-8EFA-BD3004B4AA76}"/>
              </a:ext>
            </a:extLst>
          </p:cNvPr>
          <p:cNvSpPr>
            <a:spLocks noGrp="1"/>
          </p:cNvSpPr>
          <p:nvPr>
            <p:ph type="title"/>
          </p:nvPr>
        </p:nvSpPr>
        <p:spPr>
          <a:xfrm>
            <a:off x="457200" y="202565"/>
            <a:ext cx="10722932" cy="600075"/>
          </a:xfrm>
        </p:spPr>
        <p:txBody>
          <a:bodyPr>
            <a:normAutofit/>
          </a:bodyPr>
          <a:lstStyle/>
          <a:p>
            <a:r>
              <a:rPr lang="en-US" sz="3000" dirty="0"/>
              <a:t>Build an interactive map with folium</a:t>
            </a:r>
          </a:p>
        </p:txBody>
      </p:sp>
      <p:sp>
        <p:nvSpPr>
          <p:cNvPr id="3" name="Content Placeholder 2">
            <a:extLst>
              <a:ext uri="{FF2B5EF4-FFF2-40B4-BE49-F238E27FC236}">
                <a16:creationId xmlns:a16="http://schemas.microsoft.com/office/drawing/2014/main" id="{F8C02C61-A4CF-A689-CCD7-038699736B78}"/>
              </a:ext>
            </a:extLst>
          </p:cNvPr>
          <p:cNvSpPr>
            <a:spLocks noGrp="1"/>
          </p:cNvSpPr>
          <p:nvPr>
            <p:ph idx="1"/>
          </p:nvPr>
        </p:nvSpPr>
        <p:spPr>
          <a:xfrm>
            <a:off x="457200" y="802640"/>
            <a:ext cx="10722932" cy="477520"/>
          </a:xfrm>
        </p:spPr>
        <p:txBody>
          <a:bodyPr>
            <a:normAutofit/>
          </a:bodyPr>
          <a:lstStyle/>
          <a:p>
            <a:pPr marL="0" indent="0">
              <a:buNone/>
            </a:pPr>
            <a:r>
              <a:rPr lang="en-US" sz="1600" dirty="0"/>
              <a:t>Calculate Distance between the coastline point and the launch site</a:t>
            </a:r>
          </a:p>
        </p:txBody>
      </p:sp>
      <p:pic>
        <p:nvPicPr>
          <p:cNvPr id="5" name="Picture 4" descr="A map of the world&#10;&#10;Description automatically generated">
            <a:extLst>
              <a:ext uri="{FF2B5EF4-FFF2-40B4-BE49-F238E27FC236}">
                <a16:creationId xmlns:a16="http://schemas.microsoft.com/office/drawing/2014/main" id="{A0DF2BCD-95B6-F407-842B-799DA3AD67B2}"/>
              </a:ext>
            </a:extLst>
          </p:cNvPr>
          <p:cNvPicPr>
            <a:picLocks noChangeAspect="1"/>
          </p:cNvPicPr>
          <p:nvPr/>
        </p:nvPicPr>
        <p:blipFill>
          <a:blip r:embed="rId2"/>
          <a:stretch>
            <a:fillRect/>
          </a:stretch>
        </p:blipFill>
        <p:spPr>
          <a:xfrm>
            <a:off x="541020" y="1202690"/>
            <a:ext cx="7772400" cy="3431547"/>
          </a:xfrm>
          <a:prstGeom prst="rect">
            <a:avLst/>
          </a:prstGeom>
        </p:spPr>
      </p:pic>
    </p:spTree>
    <p:extLst>
      <p:ext uri="{BB962C8B-B14F-4D97-AF65-F5344CB8AC3E}">
        <p14:creationId xmlns:p14="http://schemas.microsoft.com/office/powerpoint/2010/main" val="9251421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82170-956B-C0BC-9A1B-E79E34DC077E}"/>
              </a:ext>
            </a:extLst>
          </p:cNvPr>
          <p:cNvSpPr>
            <a:spLocks noGrp="1"/>
          </p:cNvSpPr>
          <p:nvPr>
            <p:ph type="title"/>
          </p:nvPr>
        </p:nvSpPr>
        <p:spPr>
          <a:xfrm>
            <a:off x="192007" y="192405"/>
            <a:ext cx="10722932" cy="691515"/>
          </a:xfrm>
        </p:spPr>
        <p:txBody>
          <a:bodyPr>
            <a:normAutofit/>
          </a:bodyPr>
          <a:lstStyle/>
          <a:p>
            <a:r>
              <a:rPr lang="en-ID" sz="3000" dirty="0">
                <a:solidFill>
                  <a:schemeClr val="bg1"/>
                </a:solidFill>
                <a:effectLst/>
                <a:latin typeface="Arial Unicode MS" panose="020B0604020202020204" pitchFamily="34" charset="-128"/>
                <a:ea typeface="Arial Unicode MS" panose="020B0604020202020204" pitchFamily="34" charset="-128"/>
              </a:rPr>
              <a:t>Build a Dashboard with </a:t>
            </a:r>
            <a:r>
              <a:rPr lang="en-ID" sz="3000" dirty="0" err="1">
                <a:solidFill>
                  <a:schemeClr val="bg1"/>
                </a:solidFill>
                <a:effectLst/>
                <a:latin typeface="Arial Unicode MS" panose="020B0604020202020204" pitchFamily="34" charset="-128"/>
                <a:ea typeface="Arial Unicode MS" panose="020B0604020202020204" pitchFamily="34" charset="-128"/>
              </a:rPr>
              <a:t>Plotly</a:t>
            </a:r>
            <a:r>
              <a:rPr lang="en-ID" sz="3000" dirty="0">
                <a:solidFill>
                  <a:schemeClr val="bg1"/>
                </a:solidFill>
                <a:effectLst/>
                <a:latin typeface="Arial Unicode MS" panose="020B0604020202020204" pitchFamily="34" charset="-128"/>
                <a:ea typeface="Arial Unicode MS" panose="020B0604020202020204" pitchFamily="34" charset="-128"/>
              </a:rPr>
              <a:t> Dash</a:t>
            </a:r>
          </a:p>
        </p:txBody>
      </p:sp>
      <p:sp>
        <p:nvSpPr>
          <p:cNvPr id="6" name="TextBox 5">
            <a:extLst>
              <a:ext uri="{FF2B5EF4-FFF2-40B4-BE49-F238E27FC236}">
                <a16:creationId xmlns:a16="http://schemas.microsoft.com/office/drawing/2014/main" id="{0812C499-C05D-9B70-3951-21F839C7DB3A}"/>
              </a:ext>
            </a:extLst>
          </p:cNvPr>
          <p:cNvSpPr txBox="1"/>
          <p:nvPr/>
        </p:nvSpPr>
        <p:spPr>
          <a:xfrm>
            <a:off x="192007" y="883920"/>
            <a:ext cx="8828058" cy="2537426"/>
          </a:xfrm>
          <a:prstGeom prst="rect">
            <a:avLst/>
          </a:prstGeom>
          <a:noFill/>
        </p:spPr>
        <p:txBody>
          <a:bodyPr wrap="none" rtlCol="0">
            <a:spAutoFit/>
          </a:bodyPr>
          <a:lstStyle/>
          <a:p>
            <a:pPr>
              <a:lnSpc>
                <a:spcPct val="150000"/>
              </a:lnSpc>
            </a:pPr>
            <a:r>
              <a:rPr lang="en-ID" dirty="0">
                <a:solidFill>
                  <a:schemeClr val="bg1"/>
                </a:solidFill>
                <a:effectLst/>
                <a:latin typeface="Arial Unicode MS" panose="020B0604020202020204" pitchFamily="34" charset="-128"/>
                <a:ea typeface="Arial Unicode MS" panose="020B0604020202020204" pitchFamily="34" charset="-128"/>
              </a:rPr>
              <a:t>Built an interactive dashboard application with </a:t>
            </a:r>
            <a:r>
              <a:rPr lang="en-ID" dirty="0" err="1">
                <a:solidFill>
                  <a:schemeClr val="bg1"/>
                </a:solidFill>
                <a:effectLst/>
                <a:latin typeface="Arial Unicode MS" panose="020B0604020202020204" pitchFamily="34" charset="-128"/>
                <a:ea typeface="Arial Unicode MS" panose="020B0604020202020204" pitchFamily="34" charset="-128"/>
              </a:rPr>
              <a:t>Plotly</a:t>
            </a:r>
            <a:r>
              <a:rPr lang="en-ID" dirty="0">
                <a:solidFill>
                  <a:schemeClr val="bg1"/>
                </a:solidFill>
                <a:effectLst/>
                <a:latin typeface="Arial Unicode MS" panose="020B0604020202020204" pitchFamily="34" charset="-128"/>
                <a:ea typeface="Arial Unicode MS" panose="020B0604020202020204" pitchFamily="34" charset="-128"/>
              </a:rPr>
              <a:t> dash by:</a:t>
            </a:r>
          </a:p>
          <a:p>
            <a:pPr>
              <a:lnSpc>
                <a:spcPct val="150000"/>
              </a:lnSpc>
            </a:pPr>
            <a:r>
              <a:rPr lang="en-ID" dirty="0">
                <a:solidFill>
                  <a:schemeClr val="bg1"/>
                </a:solidFill>
                <a:latin typeface="Arial Unicode MS" panose="020B0604020202020204" pitchFamily="34" charset="-128"/>
                <a:ea typeface="Arial Unicode MS" panose="020B0604020202020204" pitchFamily="34" charset="-128"/>
              </a:rPr>
              <a:t>a. </a:t>
            </a:r>
            <a:r>
              <a:rPr lang="en-ID" dirty="0">
                <a:solidFill>
                  <a:schemeClr val="bg1"/>
                </a:solidFill>
                <a:effectLst/>
                <a:latin typeface="Arial Unicode MS" panose="020B0604020202020204" pitchFamily="34" charset="-128"/>
                <a:ea typeface="Arial Unicode MS" panose="020B0604020202020204" pitchFamily="34" charset="-128"/>
              </a:rPr>
              <a:t>Adding a Launch Site Drop-down Input Component</a:t>
            </a:r>
          </a:p>
          <a:p>
            <a:pPr>
              <a:lnSpc>
                <a:spcPct val="150000"/>
              </a:lnSpc>
            </a:pPr>
            <a:r>
              <a:rPr lang="en-ID" dirty="0">
                <a:solidFill>
                  <a:schemeClr val="bg1"/>
                </a:solidFill>
                <a:latin typeface="Arial Unicode MS" panose="020B0604020202020204" pitchFamily="34" charset="-128"/>
                <a:ea typeface="Arial Unicode MS" panose="020B0604020202020204" pitchFamily="34" charset="-128"/>
              </a:rPr>
              <a:t>b. </a:t>
            </a:r>
            <a:r>
              <a:rPr lang="en-ID" dirty="0">
                <a:solidFill>
                  <a:schemeClr val="bg1"/>
                </a:solidFill>
                <a:effectLst/>
                <a:latin typeface="Arial Unicode MS" panose="020B0604020202020204" pitchFamily="34" charset="-128"/>
                <a:ea typeface="Arial Unicode MS" panose="020B0604020202020204" pitchFamily="34" charset="-128"/>
              </a:rPr>
              <a:t>Adding a </a:t>
            </a:r>
            <a:r>
              <a:rPr lang="en-ID" dirty="0" err="1">
                <a:solidFill>
                  <a:schemeClr val="bg1"/>
                </a:solidFill>
                <a:effectLst/>
                <a:latin typeface="Arial Unicode MS" panose="020B0604020202020204" pitchFamily="34" charset="-128"/>
                <a:ea typeface="Arial Unicode MS" panose="020B0604020202020204" pitchFamily="34" charset="-128"/>
              </a:rPr>
              <a:t>callback</a:t>
            </a:r>
            <a:r>
              <a:rPr lang="en-ID" dirty="0">
                <a:solidFill>
                  <a:schemeClr val="bg1"/>
                </a:solidFill>
                <a:effectLst/>
                <a:latin typeface="Arial Unicode MS" panose="020B0604020202020204" pitchFamily="34" charset="-128"/>
                <a:ea typeface="Arial Unicode MS" panose="020B0604020202020204" pitchFamily="34" charset="-128"/>
              </a:rPr>
              <a:t> function to render success-pie-chart based on selected site</a:t>
            </a:r>
          </a:p>
          <a:p>
            <a:pPr>
              <a:lnSpc>
                <a:spcPct val="150000"/>
              </a:lnSpc>
            </a:pPr>
            <a:r>
              <a:rPr lang="en-ID" dirty="0">
                <a:solidFill>
                  <a:schemeClr val="bg1"/>
                </a:solidFill>
                <a:effectLst/>
                <a:latin typeface="Arial Unicode MS" panose="020B0604020202020204" pitchFamily="34" charset="-128"/>
                <a:ea typeface="Arial Unicode MS" panose="020B0604020202020204" pitchFamily="34" charset="-128"/>
              </a:rPr>
              <a:t>dropdown</a:t>
            </a:r>
          </a:p>
          <a:p>
            <a:pPr>
              <a:lnSpc>
                <a:spcPct val="150000"/>
              </a:lnSpc>
            </a:pPr>
            <a:r>
              <a:rPr lang="en-ID" dirty="0">
                <a:solidFill>
                  <a:schemeClr val="bg1"/>
                </a:solidFill>
                <a:latin typeface="Arial Unicode MS" panose="020B0604020202020204" pitchFamily="34" charset="-128"/>
                <a:ea typeface="Arial Unicode MS" panose="020B0604020202020204" pitchFamily="34" charset="-128"/>
              </a:rPr>
              <a:t>c. </a:t>
            </a:r>
            <a:r>
              <a:rPr lang="en-ID" dirty="0">
                <a:solidFill>
                  <a:schemeClr val="bg1"/>
                </a:solidFill>
                <a:effectLst/>
                <a:latin typeface="Arial Unicode MS" panose="020B0604020202020204" pitchFamily="34" charset="-128"/>
                <a:ea typeface="Arial Unicode MS" panose="020B0604020202020204" pitchFamily="34" charset="-128"/>
              </a:rPr>
              <a:t>Adding a Range Slider to Select Payload</a:t>
            </a:r>
          </a:p>
          <a:p>
            <a:pPr>
              <a:lnSpc>
                <a:spcPct val="150000"/>
              </a:lnSpc>
            </a:pPr>
            <a:r>
              <a:rPr lang="en-ID" dirty="0">
                <a:solidFill>
                  <a:schemeClr val="bg1"/>
                </a:solidFill>
                <a:latin typeface="Arial Unicode MS" panose="020B0604020202020204" pitchFamily="34" charset="-128"/>
                <a:ea typeface="Arial Unicode MS" panose="020B0604020202020204" pitchFamily="34" charset="-128"/>
              </a:rPr>
              <a:t>d. </a:t>
            </a:r>
            <a:r>
              <a:rPr lang="en-ID" dirty="0">
                <a:solidFill>
                  <a:schemeClr val="bg1"/>
                </a:solidFill>
                <a:effectLst/>
                <a:latin typeface="Arial Unicode MS" panose="020B0604020202020204" pitchFamily="34" charset="-128"/>
                <a:ea typeface="Arial Unicode MS" panose="020B0604020202020204" pitchFamily="34" charset="-128"/>
              </a:rPr>
              <a:t>Adding a </a:t>
            </a:r>
            <a:r>
              <a:rPr lang="en-ID" dirty="0" err="1">
                <a:solidFill>
                  <a:schemeClr val="bg1"/>
                </a:solidFill>
                <a:effectLst/>
                <a:latin typeface="Arial Unicode MS" panose="020B0604020202020204" pitchFamily="34" charset="-128"/>
                <a:ea typeface="Arial Unicode MS" panose="020B0604020202020204" pitchFamily="34" charset="-128"/>
              </a:rPr>
              <a:t>callback</a:t>
            </a:r>
            <a:r>
              <a:rPr lang="en-ID" dirty="0">
                <a:solidFill>
                  <a:schemeClr val="bg1"/>
                </a:solidFill>
                <a:effectLst/>
                <a:latin typeface="Arial Unicode MS" panose="020B0604020202020204" pitchFamily="34" charset="-128"/>
                <a:ea typeface="Arial Unicode MS" panose="020B0604020202020204" pitchFamily="34" charset="-128"/>
              </a:rPr>
              <a:t> function to render the success-payload-scatter-chart scatter plot</a:t>
            </a:r>
          </a:p>
        </p:txBody>
      </p:sp>
    </p:spTree>
    <p:extLst>
      <p:ext uri="{BB962C8B-B14F-4D97-AF65-F5344CB8AC3E}">
        <p14:creationId xmlns:p14="http://schemas.microsoft.com/office/powerpoint/2010/main" val="1741203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011C9-6EA1-C7C9-0B1D-DCA3DC09C29D}"/>
              </a:ext>
            </a:extLst>
          </p:cNvPr>
          <p:cNvSpPr>
            <a:spLocks noGrp="1"/>
          </p:cNvSpPr>
          <p:nvPr>
            <p:ph type="title"/>
          </p:nvPr>
        </p:nvSpPr>
        <p:spPr>
          <a:xfrm>
            <a:off x="457200" y="365125"/>
            <a:ext cx="10722932" cy="691515"/>
          </a:xfrm>
        </p:spPr>
        <p:txBody>
          <a:bodyPr>
            <a:normAutofit/>
          </a:bodyPr>
          <a:lstStyle/>
          <a:p>
            <a:pPr algn="ctr"/>
            <a:r>
              <a:rPr lang="en-ID" sz="3000" dirty="0">
                <a:solidFill>
                  <a:schemeClr val="bg1"/>
                </a:solidFill>
                <a:effectLst/>
                <a:latin typeface="Arial Unicode MS" panose="020B0604020202020204" pitchFamily="34" charset="-128"/>
                <a:ea typeface="Arial Unicode MS" panose="020B0604020202020204" pitchFamily="34" charset="-128"/>
              </a:rPr>
              <a:t>SpaceX Dash App</a:t>
            </a:r>
            <a:endParaRPr lang="en-US" sz="3000" dirty="0">
              <a:solidFill>
                <a:schemeClr val="bg1"/>
              </a:solidFill>
            </a:endParaRPr>
          </a:p>
        </p:txBody>
      </p:sp>
      <p:pic>
        <p:nvPicPr>
          <p:cNvPr id="5" name="Picture 4" descr="A screenshot of a graph&#10;&#10;Description automatically generated">
            <a:extLst>
              <a:ext uri="{FF2B5EF4-FFF2-40B4-BE49-F238E27FC236}">
                <a16:creationId xmlns:a16="http://schemas.microsoft.com/office/drawing/2014/main" id="{C0D47610-8CA6-0184-E219-86308D4B923F}"/>
              </a:ext>
            </a:extLst>
          </p:cNvPr>
          <p:cNvPicPr>
            <a:picLocks noChangeAspect="1"/>
          </p:cNvPicPr>
          <p:nvPr/>
        </p:nvPicPr>
        <p:blipFill>
          <a:blip r:embed="rId2"/>
          <a:stretch>
            <a:fillRect/>
          </a:stretch>
        </p:blipFill>
        <p:spPr>
          <a:xfrm>
            <a:off x="264234" y="1056640"/>
            <a:ext cx="11663532" cy="5801360"/>
          </a:xfrm>
          <a:prstGeom prst="rect">
            <a:avLst/>
          </a:prstGeom>
        </p:spPr>
      </p:pic>
    </p:spTree>
    <p:extLst>
      <p:ext uri="{BB962C8B-B14F-4D97-AF65-F5344CB8AC3E}">
        <p14:creationId xmlns:p14="http://schemas.microsoft.com/office/powerpoint/2010/main" val="3582739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7139C-1B3A-E542-CEFF-6115DDC991F2}"/>
              </a:ext>
            </a:extLst>
          </p:cNvPr>
          <p:cNvSpPr>
            <a:spLocks noGrp="1"/>
          </p:cNvSpPr>
          <p:nvPr>
            <p:ph type="title"/>
          </p:nvPr>
        </p:nvSpPr>
        <p:spPr>
          <a:xfrm>
            <a:off x="457200" y="365125"/>
            <a:ext cx="10722932" cy="661035"/>
          </a:xfrm>
        </p:spPr>
        <p:txBody>
          <a:bodyPr>
            <a:normAutofit/>
          </a:bodyPr>
          <a:lstStyle/>
          <a:p>
            <a:r>
              <a:rPr lang="en-ID" sz="3000" dirty="0">
                <a:solidFill>
                  <a:schemeClr val="bg1"/>
                </a:solidFill>
                <a:effectLst/>
                <a:latin typeface="Arial Unicode MS" panose="020B0604020202020204" pitchFamily="34" charset="-128"/>
                <a:ea typeface="Arial Unicode MS" panose="020B0604020202020204" pitchFamily="34" charset="-128"/>
              </a:rPr>
              <a:t>Predictive Analysis </a:t>
            </a:r>
            <a:endParaRPr lang="en-US" sz="3000" dirty="0">
              <a:solidFill>
                <a:schemeClr val="bg1"/>
              </a:solidFill>
            </a:endParaRPr>
          </a:p>
        </p:txBody>
      </p:sp>
      <p:sp>
        <p:nvSpPr>
          <p:cNvPr id="3" name="Content Placeholder 2">
            <a:extLst>
              <a:ext uri="{FF2B5EF4-FFF2-40B4-BE49-F238E27FC236}">
                <a16:creationId xmlns:a16="http://schemas.microsoft.com/office/drawing/2014/main" id="{22E84EAB-1618-5DE2-329C-1F77F08539E3}"/>
              </a:ext>
            </a:extLst>
          </p:cNvPr>
          <p:cNvSpPr>
            <a:spLocks noGrp="1"/>
          </p:cNvSpPr>
          <p:nvPr>
            <p:ph idx="1"/>
          </p:nvPr>
        </p:nvSpPr>
        <p:spPr>
          <a:xfrm>
            <a:off x="457200" y="1097280"/>
            <a:ext cx="10722932" cy="5079683"/>
          </a:xfrm>
        </p:spPr>
        <p:txBody>
          <a:bodyPr>
            <a:normAutofit fontScale="62500" lnSpcReduction="20000"/>
          </a:bodyPr>
          <a:lstStyle/>
          <a:p>
            <a:pPr marL="0" indent="0">
              <a:lnSpc>
                <a:spcPct val="170000"/>
              </a:lnSpc>
              <a:buNone/>
            </a:pPr>
            <a:r>
              <a:rPr lang="en-ID" sz="2600" dirty="0">
                <a:solidFill>
                  <a:schemeClr val="bg1"/>
                </a:solidFill>
                <a:effectLst/>
                <a:latin typeface="Arial Unicode MS" panose="020B0604020202020204" pitchFamily="34" charset="-128"/>
                <a:ea typeface="Arial Unicode MS" panose="020B0604020202020204" pitchFamily="34" charset="-128"/>
              </a:rPr>
              <a:t>In order to find the best ML model/ method that would performs best using the test data between SVM, Classification Trees, k nearest </a:t>
            </a:r>
            <a:r>
              <a:rPr lang="en-ID" sz="2600" dirty="0" err="1">
                <a:solidFill>
                  <a:schemeClr val="bg1"/>
                </a:solidFill>
                <a:effectLst/>
                <a:latin typeface="Arial Unicode MS" panose="020B0604020202020204" pitchFamily="34" charset="-128"/>
                <a:ea typeface="Arial Unicode MS" panose="020B0604020202020204" pitchFamily="34" charset="-128"/>
              </a:rPr>
              <a:t>neighbors</a:t>
            </a:r>
            <a:r>
              <a:rPr lang="en-ID" sz="2600" dirty="0">
                <a:solidFill>
                  <a:schemeClr val="bg1"/>
                </a:solidFill>
                <a:effectLst/>
                <a:latin typeface="Arial Unicode MS" panose="020B0604020202020204" pitchFamily="34" charset="-128"/>
                <a:ea typeface="Arial Unicode MS" panose="020B0604020202020204" pitchFamily="34" charset="-128"/>
              </a:rPr>
              <a:t> and Logistic Regression;</a:t>
            </a:r>
            <a:endParaRPr lang="en-ID" sz="2600" dirty="0">
              <a:solidFill>
                <a:schemeClr val="bg1"/>
              </a:solidFill>
              <a:latin typeface="Arial Unicode MS" panose="020B0604020202020204" pitchFamily="34" charset="-128"/>
              <a:ea typeface="Arial Unicode MS" panose="020B0604020202020204" pitchFamily="34" charset="-128"/>
            </a:endParaRPr>
          </a:p>
          <a:p>
            <a:pPr marL="514350" indent="-514350">
              <a:lnSpc>
                <a:spcPct val="170000"/>
              </a:lnSpc>
              <a:buAutoNum type="arabicPeriod"/>
            </a:pPr>
            <a:r>
              <a:rPr lang="en-ID" dirty="0">
                <a:solidFill>
                  <a:schemeClr val="bg1"/>
                </a:solidFill>
                <a:effectLst/>
                <a:latin typeface="Arial Unicode MS" panose="020B0604020202020204" pitchFamily="34" charset="-128"/>
                <a:ea typeface="Arial Unicode MS" panose="020B0604020202020204" pitchFamily="34" charset="-128"/>
              </a:rPr>
              <a:t>First created an object for each of the algorithms then created a </a:t>
            </a:r>
            <a:r>
              <a:rPr lang="en-ID" dirty="0" err="1">
                <a:solidFill>
                  <a:schemeClr val="bg1"/>
                </a:solidFill>
                <a:effectLst/>
                <a:latin typeface="Arial Unicode MS" panose="020B0604020202020204" pitchFamily="34" charset="-128"/>
                <a:ea typeface="Arial Unicode MS" panose="020B0604020202020204" pitchFamily="34" charset="-128"/>
              </a:rPr>
              <a:t>GridSearchCV</a:t>
            </a:r>
            <a:r>
              <a:rPr lang="en-ID" dirty="0">
                <a:solidFill>
                  <a:schemeClr val="bg1"/>
                </a:solidFill>
                <a:effectLst/>
                <a:latin typeface="Arial Unicode MS" panose="020B0604020202020204" pitchFamily="34" charset="-128"/>
                <a:ea typeface="Arial Unicode MS" panose="020B0604020202020204" pitchFamily="34" charset="-128"/>
              </a:rPr>
              <a:t> object and assigned them a set of parameters for each model.</a:t>
            </a:r>
          </a:p>
          <a:p>
            <a:pPr marL="514350" indent="-514350">
              <a:lnSpc>
                <a:spcPct val="170000"/>
              </a:lnSpc>
              <a:buAutoNum type="arabicPeriod"/>
            </a:pPr>
            <a:r>
              <a:rPr lang="en-ID" dirty="0">
                <a:solidFill>
                  <a:schemeClr val="bg1"/>
                </a:solidFill>
                <a:effectLst/>
                <a:latin typeface="Arial Unicode MS" panose="020B0604020202020204" pitchFamily="34" charset="-128"/>
                <a:ea typeface="Arial Unicode MS" panose="020B0604020202020204" pitchFamily="34" charset="-128"/>
              </a:rPr>
              <a:t>For each of the models under evaluation, the </a:t>
            </a:r>
            <a:r>
              <a:rPr lang="en-ID" dirty="0" err="1">
                <a:solidFill>
                  <a:schemeClr val="bg1"/>
                </a:solidFill>
                <a:effectLst/>
                <a:latin typeface="Arial Unicode MS" panose="020B0604020202020204" pitchFamily="34" charset="-128"/>
                <a:ea typeface="Arial Unicode MS" panose="020B0604020202020204" pitchFamily="34" charset="-128"/>
              </a:rPr>
              <a:t>GridsearchCV</a:t>
            </a:r>
            <a:r>
              <a:rPr lang="en-ID" dirty="0">
                <a:solidFill>
                  <a:schemeClr val="bg1"/>
                </a:solidFill>
                <a:effectLst/>
                <a:latin typeface="Arial Unicode MS" panose="020B0604020202020204" pitchFamily="34" charset="-128"/>
                <a:ea typeface="Arial Unicode MS" panose="020B0604020202020204" pitchFamily="34" charset="-128"/>
              </a:rPr>
              <a:t> object was created with cv=10, then fit the training data into the </a:t>
            </a:r>
            <a:r>
              <a:rPr lang="en-ID" dirty="0" err="1">
                <a:solidFill>
                  <a:schemeClr val="bg1"/>
                </a:solidFill>
                <a:effectLst/>
                <a:latin typeface="Arial Unicode MS" panose="020B0604020202020204" pitchFamily="34" charset="-128"/>
                <a:ea typeface="Arial Unicode MS" panose="020B0604020202020204" pitchFamily="34" charset="-128"/>
              </a:rPr>
              <a:t>GridSearch</a:t>
            </a:r>
            <a:r>
              <a:rPr lang="en-ID" dirty="0">
                <a:solidFill>
                  <a:schemeClr val="bg1"/>
                </a:solidFill>
                <a:effectLst/>
                <a:latin typeface="Arial Unicode MS" panose="020B0604020202020204" pitchFamily="34" charset="-128"/>
                <a:ea typeface="Arial Unicode MS" panose="020B0604020202020204" pitchFamily="34" charset="-128"/>
              </a:rPr>
              <a:t> object for each to Find best Hyperparameter.</a:t>
            </a:r>
          </a:p>
          <a:p>
            <a:pPr marL="514350" indent="-514350">
              <a:lnSpc>
                <a:spcPct val="170000"/>
              </a:lnSpc>
              <a:buAutoNum type="arabicPeriod"/>
            </a:pPr>
            <a:r>
              <a:rPr lang="en-ID" dirty="0">
                <a:solidFill>
                  <a:schemeClr val="bg1"/>
                </a:solidFill>
                <a:effectLst/>
                <a:latin typeface="Arial Unicode MS" panose="020B0604020202020204" pitchFamily="34" charset="-128"/>
                <a:ea typeface="Arial Unicode MS" panose="020B0604020202020204" pitchFamily="34" charset="-128"/>
              </a:rPr>
              <a:t>After fitting the training set, we output </a:t>
            </a:r>
            <a:r>
              <a:rPr lang="en-ID" dirty="0" err="1">
                <a:solidFill>
                  <a:schemeClr val="bg1"/>
                </a:solidFill>
                <a:effectLst/>
                <a:latin typeface="Arial Unicode MS" panose="020B0604020202020204" pitchFamily="34" charset="-128"/>
                <a:ea typeface="Arial Unicode MS" panose="020B0604020202020204" pitchFamily="34" charset="-128"/>
              </a:rPr>
              <a:t>GridSearchCV</a:t>
            </a:r>
            <a:r>
              <a:rPr lang="en-ID" dirty="0">
                <a:solidFill>
                  <a:schemeClr val="bg1"/>
                </a:solidFill>
                <a:effectLst/>
                <a:latin typeface="Arial Unicode MS" panose="020B0604020202020204" pitchFamily="34" charset="-128"/>
                <a:ea typeface="Arial Unicode MS" panose="020B0604020202020204" pitchFamily="34" charset="-128"/>
              </a:rPr>
              <a:t> object for each of the models, then displayed the best parameters using the data attribute </a:t>
            </a:r>
            <a:r>
              <a:rPr lang="en-ID" dirty="0" err="1">
                <a:solidFill>
                  <a:schemeClr val="bg1"/>
                </a:solidFill>
                <a:effectLst/>
                <a:latin typeface="Arial Unicode MS" panose="020B0604020202020204" pitchFamily="34" charset="-128"/>
                <a:ea typeface="Arial Unicode MS" panose="020B0604020202020204" pitchFamily="34" charset="-128"/>
              </a:rPr>
              <a:t>best_params</a:t>
            </a:r>
            <a:r>
              <a:rPr lang="en-ID" dirty="0">
                <a:solidFill>
                  <a:schemeClr val="bg1"/>
                </a:solidFill>
                <a:effectLst/>
                <a:latin typeface="Arial Unicode MS" panose="020B0604020202020204" pitchFamily="34" charset="-128"/>
                <a:ea typeface="Arial Unicode MS" panose="020B0604020202020204" pitchFamily="34" charset="-128"/>
              </a:rPr>
              <a:t>_ and the accuracy on the validation data using the data attribute </a:t>
            </a:r>
            <a:r>
              <a:rPr lang="en-ID" dirty="0" err="1">
                <a:solidFill>
                  <a:schemeClr val="bg1"/>
                </a:solidFill>
                <a:effectLst/>
                <a:latin typeface="Arial Unicode MS" panose="020B0604020202020204" pitchFamily="34" charset="-128"/>
                <a:ea typeface="Arial Unicode MS" panose="020B0604020202020204" pitchFamily="34" charset="-128"/>
              </a:rPr>
              <a:t>best_score</a:t>
            </a:r>
            <a:r>
              <a:rPr lang="en-ID" dirty="0">
                <a:solidFill>
                  <a:schemeClr val="bg1"/>
                </a:solidFill>
                <a:effectLst/>
                <a:latin typeface="Arial Unicode MS" panose="020B0604020202020204" pitchFamily="34" charset="-128"/>
                <a:ea typeface="Arial Unicode MS" panose="020B0604020202020204" pitchFamily="34" charset="-128"/>
              </a:rPr>
              <a:t>_.</a:t>
            </a:r>
          </a:p>
          <a:p>
            <a:pPr marL="514350" indent="-514350">
              <a:lnSpc>
                <a:spcPct val="170000"/>
              </a:lnSpc>
              <a:buAutoNum type="arabicPeriod"/>
            </a:pPr>
            <a:r>
              <a:rPr lang="en-ID" dirty="0">
                <a:solidFill>
                  <a:schemeClr val="bg1"/>
                </a:solidFill>
                <a:effectLst/>
                <a:latin typeface="Arial Unicode MS" panose="020B0604020202020204" pitchFamily="34" charset="-128"/>
                <a:ea typeface="Arial Unicode MS" panose="020B0604020202020204" pitchFamily="34" charset="-128"/>
              </a:rPr>
              <a:t>Finally using the method score to calculate the accuracy on the test data for each model and plotted a </a:t>
            </a:r>
            <a:r>
              <a:rPr lang="en-ID" dirty="0" err="1">
                <a:solidFill>
                  <a:schemeClr val="bg1"/>
                </a:solidFill>
                <a:effectLst/>
                <a:latin typeface="Arial Unicode MS" panose="020B0604020202020204" pitchFamily="34" charset="-128"/>
                <a:ea typeface="Arial Unicode MS" panose="020B0604020202020204" pitchFamily="34" charset="-128"/>
              </a:rPr>
              <a:t>confussion</a:t>
            </a:r>
            <a:r>
              <a:rPr lang="en-ID" dirty="0">
                <a:solidFill>
                  <a:schemeClr val="bg1"/>
                </a:solidFill>
                <a:effectLst/>
                <a:latin typeface="Arial Unicode MS" panose="020B0604020202020204" pitchFamily="34" charset="-128"/>
                <a:ea typeface="Arial Unicode MS" panose="020B0604020202020204" pitchFamily="34" charset="-128"/>
              </a:rPr>
              <a:t> matrix for each using the test and predicted outcomes</a:t>
            </a:r>
            <a:r>
              <a:rPr lang="en-ID" dirty="0">
                <a:solidFill>
                  <a:schemeClr val="bg1"/>
                </a:solidFill>
                <a:effectLst/>
                <a:latin typeface="Helvetica" pitchFamily="2" charset="0"/>
                <a:ea typeface="Arial Unicode MS" panose="020B0604020202020204" pitchFamily="34" charset="-128"/>
              </a:rPr>
              <a:t>.</a:t>
            </a:r>
            <a:endParaRPr lang="en-ID" dirty="0">
              <a:solidFill>
                <a:schemeClr val="bg1"/>
              </a:solidFill>
              <a:effectLst/>
              <a:latin typeface="Arial Unicode MS" panose="020B0604020202020204" pitchFamily="34" charset="-128"/>
              <a:ea typeface="Arial Unicode MS" panose="020B0604020202020204" pitchFamily="34" charset="-128"/>
            </a:endParaRPr>
          </a:p>
          <a:p>
            <a:pPr marL="0" indent="0">
              <a:lnSpc>
                <a:spcPct val="170000"/>
              </a:lnSpc>
              <a:buNone/>
            </a:pPr>
            <a:endParaRPr lang="en-US" dirty="0">
              <a:solidFill>
                <a:schemeClr val="bg1"/>
              </a:solidFill>
            </a:endParaRPr>
          </a:p>
        </p:txBody>
      </p:sp>
    </p:spTree>
    <p:extLst>
      <p:ext uri="{BB962C8B-B14F-4D97-AF65-F5344CB8AC3E}">
        <p14:creationId xmlns:p14="http://schemas.microsoft.com/office/powerpoint/2010/main" val="30871792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4508B-6F5E-DA0B-A16D-33F1A25940AD}"/>
              </a:ext>
            </a:extLst>
          </p:cNvPr>
          <p:cNvSpPr>
            <a:spLocks noGrp="1"/>
          </p:cNvSpPr>
          <p:nvPr>
            <p:ph type="title"/>
          </p:nvPr>
        </p:nvSpPr>
        <p:spPr>
          <a:xfrm>
            <a:off x="457200" y="365125"/>
            <a:ext cx="10722932" cy="711835"/>
          </a:xfrm>
        </p:spPr>
        <p:txBody>
          <a:bodyPr>
            <a:normAutofit/>
          </a:bodyPr>
          <a:lstStyle/>
          <a:p>
            <a:r>
              <a:rPr lang="en-US" sz="3000" dirty="0"/>
              <a:t>Summary</a:t>
            </a:r>
          </a:p>
        </p:txBody>
      </p:sp>
      <p:sp>
        <p:nvSpPr>
          <p:cNvPr id="3" name="Content Placeholder 2">
            <a:extLst>
              <a:ext uri="{FF2B5EF4-FFF2-40B4-BE49-F238E27FC236}">
                <a16:creationId xmlns:a16="http://schemas.microsoft.com/office/drawing/2014/main" id="{30660401-4C49-27F5-168A-435A4E07F0ED}"/>
              </a:ext>
            </a:extLst>
          </p:cNvPr>
          <p:cNvSpPr>
            <a:spLocks noGrp="1"/>
          </p:cNvSpPr>
          <p:nvPr>
            <p:ph idx="1"/>
          </p:nvPr>
        </p:nvSpPr>
        <p:spPr>
          <a:xfrm>
            <a:off x="457200" y="1076960"/>
            <a:ext cx="10722932" cy="958215"/>
          </a:xfrm>
        </p:spPr>
        <p:txBody>
          <a:bodyPr>
            <a:normAutofit/>
          </a:bodyPr>
          <a:lstStyle/>
          <a:p>
            <a:pPr marL="0" indent="0">
              <a:buNone/>
            </a:pPr>
            <a:r>
              <a:rPr lang="en-ID" sz="1600" dirty="0">
                <a:solidFill>
                  <a:schemeClr val="bg1"/>
                </a:solidFill>
                <a:effectLst/>
                <a:latin typeface="Arial Unicode MS" panose="020B0604020202020204" pitchFamily="34" charset="-128"/>
                <a:ea typeface="Arial Unicode MS" panose="020B0604020202020204" pitchFamily="34" charset="-128"/>
              </a:rPr>
              <a:t>The table below shows the test data accuracy score for each of the methods comparing them to show which performed best using the test data between SVM, Classification Trees, k nearest </a:t>
            </a:r>
            <a:r>
              <a:rPr lang="en-ID" sz="1600" dirty="0" err="1">
                <a:solidFill>
                  <a:schemeClr val="bg1"/>
                </a:solidFill>
                <a:effectLst/>
                <a:latin typeface="Arial Unicode MS" panose="020B0604020202020204" pitchFamily="34" charset="-128"/>
                <a:ea typeface="Arial Unicode MS" panose="020B0604020202020204" pitchFamily="34" charset="-128"/>
              </a:rPr>
              <a:t>neighbors</a:t>
            </a:r>
            <a:r>
              <a:rPr lang="en-ID" sz="1600" dirty="0">
                <a:solidFill>
                  <a:schemeClr val="bg1"/>
                </a:solidFill>
                <a:effectLst/>
                <a:latin typeface="Arial Unicode MS" panose="020B0604020202020204" pitchFamily="34" charset="-128"/>
                <a:ea typeface="Arial Unicode MS" panose="020B0604020202020204" pitchFamily="34" charset="-128"/>
              </a:rPr>
              <a:t> and Logistic Regression;</a:t>
            </a:r>
          </a:p>
        </p:txBody>
      </p:sp>
      <p:pic>
        <p:nvPicPr>
          <p:cNvPr id="5" name="Picture 4" descr="A screenshot of a graph&#10;&#10;Description automatically generated">
            <a:extLst>
              <a:ext uri="{FF2B5EF4-FFF2-40B4-BE49-F238E27FC236}">
                <a16:creationId xmlns:a16="http://schemas.microsoft.com/office/drawing/2014/main" id="{C611665E-E7AA-0EBA-6DC2-7CEE6323F5C7}"/>
              </a:ext>
            </a:extLst>
          </p:cNvPr>
          <p:cNvPicPr>
            <a:picLocks noChangeAspect="1"/>
          </p:cNvPicPr>
          <p:nvPr/>
        </p:nvPicPr>
        <p:blipFill rotWithShape="1">
          <a:blip r:embed="rId2"/>
          <a:srcRect r="50452"/>
          <a:stretch/>
        </p:blipFill>
        <p:spPr>
          <a:xfrm>
            <a:off x="576581" y="1849437"/>
            <a:ext cx="2999740" cy="3159125"/>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D4730C40-17AE-1729-D415-E99AF5CB4761}"/>
              </a:ext>
            </a:extLst>
          </p:cNvPr>
          <p:cNvPicPr>
            <a:picLocks noChangeAspect="1"/>
          </p:cNvPicPr>
          <p:nvPr/>
        </p:nvPicPr>
        <p:blipFill rotWithShape="1">
          <a:blip r:embed="rId3"/>
          <a:srcRect r="33911"/>
          <a:stretch/>
        </p:blipFill>
        <p:spPr>
          <a:xfrm>
            <a:off x="6864351" y="1859598"/>
            <a:ext cx="3583940" cy="3263900"/>
          </a:xfrm>
          <a:prstGeom prst="rect">
            <a:avLst/>
          </a:prstGeom>
        </p:spPr>
      </p:pic>
    </p:spTree>
    <p:extLst>
      <p:ext uri="{BB962C8B-B14F-4D97-AF65-F5344CB8AC3E}">
        <p14:creationId xmlns:p14="http://schemas.microsoft.com/office/powerpoint/2010/main" val="25114453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BB257-0273-3EF3-74A7-B38DC537C395}"/>
              </a:ext>
            </a:extLst>
          </p:cNvPr>
          <p:cNvSpPr>
            <a:spLocks noGrp="1"/>
          </p:cNvSpPr>
          <p:nvPr>
            <p:ph type="title"/>
          </p:nvPr>
        </p:nvSpPr>
        <p:spPr/>
        <p:txBody>
          <a:bodyPr/>
          <a:lstStyle/>
          <a:p>
            <a:r>
              <a:rPr lang="en-US"/>
              <a:t>Thanks</a:t>
            </a:r>
          </a:p>
        </p:txBody>
      </p:sp>
      <p:sp>
        <p:nvSpPr>
          <p:cNvPr id="3" name="Content Placeholder 2">
            <a:extLst>
              <a:ext uri="{FF2B5EF4-FFF2-40B4-BE49-F238E27FC236}">
                <a16:creationId xmlns:a16="http://schemas.microsoft.com/office/drawing/2014/main" id="{1F042367-39FF-44ED-CF4A-E6636E9C129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20966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874C6-B1A0-71DA-4A74-539019EE8C50}"/>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7AD4F1B1-B837-287F-F200-F8E1E3E77423}"/>
              </a:ext>
            </a:extLst>
          </p:cNvPr>
          <p:cNvSpPr>
            <a:spLocks noGrp="1"/>
          </p:cNvSpPr>
          <p:nvPr>
            <p:ph idx="1"/>
          </p:nvPr>
        </p:nvSpPr>
        <p:spPr/>
        <p:txBody>
          <a:bodyPr/>
          <a:lstStyle/>
          <a:p>
            <a:r>
              <a:rPr lang="en-US" dirty="0"/>
              <a:t>Executive Summary</a:t>
            </a:r>
          </a:p>
          <a:p>
            <a:r>
              <a:rPr lang="en-US" dirty="0"/>
              <a:t>Introduction </a:t>
            </a:r>
          </a:p>
          <a:p>
            <a:r>
              <a:rPr lang="en-US" dirty="0"/>
              <a:t>Methodology</a:t>
            </a:r>
          </a:p>
          <a:p>
            <a:r>
              <a:rPr lang="en-US" dirty="0"/>
              <a:t>Results</a:t>
            </a:r>
          </a:p>
          <a:p>
            <a:r>
              <a:rPr lang="en-US" dirty="0"/>
              <a:t>Conclusion</a:t>
            </a:r>
          </a:p>
        </p:txBody>
      </p:sp>
    </p:spTree>
    <p:extLst>
      <p:ext uri="{BB962C8B-B14F-4D97-AF65-F5344CB8AC3E}">
        <p14:creationId xmlns:p14="http://schemas.microsoft.com/office/powerpoint/2010/main" val="2321534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1E1F6-2D47-F592-7BAB-0BC4F00514EF}"/>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524632AA-C62F-4FED-AB43-E4C5AED665A5}"/>
              </a:ext>
            </a:extLst>
          </p:cNvPr>
          <p:cNvSpPr>
            <a:spLocks noGrp="1"/>
          </p:cNvSpPr>
          <p:nvPr>
            <p:ph idx="1"/>
          </p:nvPr>
        </p:nvSpPr>
        <p:spPr/>
        <p:txBody>
          <a:bodyPr/>
          <a:lstStyle/>
          <a:p>
            <a:r>
              <a:rPr lang="en-US" dirty="0"/>
              <a:t>Summary of methodologies</a:t>
            </a:r>
          </a:p>
          <a:p>
            <a:pPr>
              <a:buAutoNum type="arabicPeriod"/>
            </a:pPr>
            <a:r>
              <a:rPr lang="en-US" sz="1200" dirty="0"/>
              <a:t>Data Collection SpaceX API</a:t>
            </a:r>
          </a:p>
          <a:p>
            <a:pPr>
              <a:buAutoNum type="arabicPeriod"/>
            </a:pPr>
            <a:r>
              <a:rPr lang="en-US" sz="1200" dirty="0"/>
              <a:t>Data Collection with Web Scraping</a:t>
            </a:r>
          </a:p>
          <a:p>
            <a:pPr>
              <a:buAutoNum type="arabicPeriod"/>
            </a:pPr>
            <a:r>
              <a:rPr lang="en-US" sz="1200" dirty="0"/>
              <a:t>Data Wrangling</a:t>
            </a:r>
          </a:p>
          <a:p>
            <a:pPr>
              <a:buAutoNum type="arabicPeriod"/>
            </a:pPr>
            <a:r>
              <a:rPr lang="en-US" sz="1200" dirty="0"/>
              <a:t>Data Exploratory Data Analysis</a:t>
            </a:r>
          </a:p>
          <a:p>
            <a:pPr>
              <a:buAutoNum type="arabicPeriod"/>
            </a:pPr>
            <a:r>
              <a:rPr lang="en-US" sz="1200" dirty="0"/>
              <a:t>EDA DataViz</a:t>
            </a:r>
          </a:p>
          <a:p>
            <a:r>
              <a:rPr lang="en-US" dirty="0"/>
              <a:t>Summary of all results</a:t>
            </a:r>
          </a:p>
          <a:p>
            <a:pPr>
              <a:buAutoNum type="arabicPeriod"/>
            </a:pPr>
            <a:r>
              <a:rPr lang="en-US" sz="1200" dirty="0"/>
              <a:t>EDA Results</a:t>
            </a:r>
          </a:p>
          <a:p>
            <a:pPr>
              <a:buAutoNum type="arabicPeriod"/>
            </a:pPr>
            <a:r>
              <a:rPr lang="en-US" sz="1200" dirty="0"/>
              <a:t>Interactive Visual Analytics and Dashboards</a:t>
            </a:r>
          </a:p>
        </p:txBody>
      </p:sp>
    </p:spTree>
    <p:extLst>
      <p:ext uri="{BB962C8B-B14F-4D97-AF65-F5344CB8AC3E}">
        <p14:creationId xmlns:p14="http://schemas.microsoft.com/office/powerpoint/2010/main" val="1007433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Rectangle 11">
            <a:extLst>
              <a:ext uri="{FF2B5EF4-FFF2-40B4-BE49-F238E27FC236}">
                <a16:creationId xmlns:a16="http://schemas.microsoft.com/office/drawing/2014/main" id="{90B4ACB0-2B52-48C2-9BC9-553BE73567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 name="Right Triangle 13">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96085" y="1566850"/>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17" name="Straight Connector 1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DB28699-9FA0-17AA-0FB5-AB44E4793AE1}"/>
              </a:ext>
            </a:extLst>
          </p:cNvPr>
          <p:cNvSpPr>
            <a:spLocks noGrp="1"/>
          </p:cNvSpPr>
          <p:nvPr>
            <p:ph type="title"/>
          </p:nvPr>
        </p:nvSpPr>
        <p:spPr>
          <a:xfrm>
            <a:off x="457200" y="728907"/>
            <a:ext cx="4952999" cy="2244176"/>
          </a:xfrm>
        </p:spPr>
        <p:txBody>
          <a:bodyPr>
            <a:normAutofit/>
          </a:bodyPr>
          <a:lstStyle/>
          <a:p>
            <a:r>
              <a:rPr lang="en-US">
                <a:solidFill>
                  <a:schemeClr val="tx2"/>
                </a:solidFill>
              </a:rPr>
              <a:t>Introduction</a:t>
            </a:r>
          </a:p>
        </p:txBody>
      </p:sp>
      <p:sp>
        <p:nvSpPr>
          <p:cNvPr id="3" name="Content Placeholder 2">
            <a:extLst>
              <a:ext uri="{FF2B5EF4-FFF2-40B4-BE49-F238E27FC236}">
                <a16:creationId xmlns:a16="http://schemas.microsoft.com/office/drawing/2014/main" id="{95B9055D-723A-44BF-9303-61BFC3DB0058}"/>
              </a:ext>
            </a:extLst>
          </p:cNvPr>
          <p:cNvSpPr>
            <a:spLocks noGrp="1"/>
          </p:cNvSpPr>
          <p:nvPr>
            <p:ph idx="1"/>
          </p:nvPr>
        </p:nvSpPr>
        <p:spPr>
          <a:xfrm>
            <a:off x="457200" y="3264832"/>
            <a:ext cx="4952999" cy="3009494"/>
          </a:xfrm>
        </p:spPr>
        <p:txBody>
          <a:bodyPr>
            <a:normAutofit/>
          </a:bodyPr>
          <a:lstStyle/>
          <a:p>
            <a:pPr marL="0" indent="0">
              <a:lnSpc>
                <a:spcPct val="100000"/>
              </a:lnSpc>
              <a:buNone/>
            </a:pPr>
            <a:r>
              <a:rPr lang="en-ID" sz="1800">
                <a:solidFill>
                  <a:schemeClr val="tx2"/>
                </a:solidFill>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endParaRPr lang="en-US" sz="1800">
              <a:solidFill>
                <a:schemeClr val="tx2"/>
              </a:solidFill>
            </a:endParaRPr>
          </a:p>
        </p:txBody>
      </p:sp>
      <p:pic>
        <p:nvPicPr>
          <p:cNvPr id="5" name="Picture 4" descr="3D rocket graphic">
            <a:extLst>
              <a:ext uri="{FF2B5EF4-FFF2-40B4-BE49-F238E27FC236}">
                <a16:creationId xmlns:a16="http://schemas.microsoft.com/office/drawing/2014/main" id="{2BA08D45-6117-F889-C463-F414C7C9F6A0}"/>
              </a:ext>
            </a:extLst>
          </p:cNvPr>
          <p:cNvPicPr>
            <a:picLocks noChangeAspect="1"/>
          </p:cNvPicPr>
          <p:nvPr/>
        </p:nvPicPr>
        <p:blipFill rotWithShape="1">
          <a:blip r:embed="rId2"/>
          <a:srcRect l="20931" r="21685" b="-1"/>
          <a:stretch/>
        </p:blipFill>
        <p:spPr>
          <a:xfrm>
            <a:off x="6309311" y="1"/>
            <a:ext cx="5899302" cy="6862230"/>
          </a:xfrm>
          <a:custGeom>
            <a:avLst/>
            <a:gdLst/>
            <a:ahLst/>
            <a:cxnLst/>
            <a:rect l="l" t="t" r="r" b="b"/>
            <a:pathLst>
              <a:path w="5923149" h="6857997">
                <a:moveTo>
                  <a:pt x="320173" y="0"/>
                </a:moveTo>
                <a:lnTo>
                  <a:pt x="5923149" y="0"/>
                </a:lnTo>
                <a:lnTo>
                  <a:pt x="5923149" y="6857997"/>
                </a:lnTo>
                <a:lnTo>
                  <a:pt x="1111789" y="6857997"/>
                </a:lnTo>
                <a:lnTo>
                  <a:pt x="1106562" y="6546368"/>
                </a:lnTo>
                <a:cubicBezTo>
                  <a:pt x="1000021" y="3425651"/>
                  <a:pt x="-688878" y="3321843"/>
                  <a:pt x="320173" y="0"/>
                </a:cubicBezTo>
                <a:close/>
              </a:path>
            </a:pathLst>
          </a:custGeom>
        </p:spPr>
      </p:pic>
    </p:spTree>
    <p:extLst>
      <p:ext uri="{BB962C8B-B14F-4D97-AF65-F5344CB8AC3E}">
        <p14:creationId xmlns:p14="http://schemas.microsoft.com/office/powerpoint/2010/main" val="2589848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5" name="Rectangle 114">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 name="Rectangle 13">
            <a:extLst>
              <a:ext uri="{FF2B5EF4-FFF2-40B4-BE49-F238E27FC236}">
                <a16:creationId xmlns:a16="http://schemas.microsoft.com/office/drawing/2014/main" id="{3712ED8D-807A-4E94-A9AF-C44676151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6" name="Right Triangle 1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77930" y="1422741"/>
            <a:ext cx="568289" cy="568289"/>
          </a:xfrm>
          <a:prstGeom prst="rtTriangle">
            <a:avLst/>
          </a:prstGeom>
          <a:solidFill>
            <a:schemeClr val="accent5">
              <a:lumMod val="50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19" name="Straight Connector 1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B84B5E31-324F-D1EA-79FB-E14345478F36}"/>
              </a:ext>
            </a:extLst>
          </p:cNvPr>
          <p:cNvSpPr>
            <a:spLocks noGrp="1"/>
          </p:cNvSpPr>
          <p:nvPr>
            <p:ph type="title"/>
          </p:nvPr>
        </p:nvSpPr>
        <p:spPr>
          <a:xfrm>
            <a:off x="113756" y="1582654"/>
            <a:ext cx="4419600" cy="939224"/>
          </a:xfrm>
        </p:spPr>
        <p:txBody>
          <a:bodyPr>
            <a:normAutofit/>
          </a:bodyPr>
          <a:lstStyle/>
          <a:p>
            <a:r>
              <a:rPr lang="en-US" sz="3000" dirty="0"/>
              <a:t>Data Collection</a:t>
            </a:r>
          </a:p>
        </p:txBody>
      </p:sp>
      <p:sp>
        <p:nvSpPr>
          <p:cNvPr id="9" name="Content Placeholder 8">
            <a:extLst>
              <a:ext uri="{FF2B5EF4-FFF2-40B4-BE49-F238E27FC236}">
                <a16:creationId xmlns:a16="http://schemas.microsoft.com/office/drawing/2014/main" id="{A3AF5709-720D-1C0D-3D8B-5461C0AC267B}"/>
              </a:ext>
            </a:extLst>
          </p:cNvPr>
          <p:cNvSpPr>
            <a:spLocks noGrp="1"/>
          </p:cNvSpPr>
          <p:nvPr>
            <p:ph idx="1"/>
          </p:nvPr>
        </p:nvSpPr>
        <p:spPr>
          <a:xfrm>
            <a:off x="192527" y="2323336"/>
            <a:ext cx="4419600" cy="1535836"/>
          </a:xfrm>
        </p:spPr>
        <p:txBody>
          <a:bodyPr>
            <a:normAutofit/>
          </a:bodyPr>
          <a:lstStyle/>
          <a:p>
            <a:pPr marL="0" indent="0">
              <a:buNone/>
            </a:pPr>
            <a:r>
              <a:rPr lang="en-US" sz="1800" dirty="0"/>
              <a:t>Data collected from public website </a:t>
            </a:r>
            <a:r>
              <a:rPr lang="en-US" sz="1800" dirty="0" err="1"/>
              <a:t>starlink</a:t>
            </a:r>
            <a:r>
              <a:rPr lang="en-US" sz="1800" dirty="0"/>
              <a:t> space X Falcon 9. To get the data clear without noise data is normalize using </a:t>
            </a:r>
            <a:r>
              <a:rPr lang="en-US" sz="1800" i="1" dirty="0" err="1"/>
              <a:t>json_normalize</a:t>
            </a:r>
            <a:r>
              <a:rPr lang="en-US" sz="1800" i="1" dirty="0"/>
              <a:t>()</a:t>
            </a:r>
          </a:p>
        </p:txBody>
      </p:sp>
      <p:sp>
        <p:nvSpPr>
          <p:cNvPr id="119" name="Flowchart: Document 8">
            <a:extLst>
              <a:ext uri="{FF2B5EF4-FFF2-40B4-BE49-F238E27FC236}">
                <a16:creationId xmlns:a16="http://schemas.microsoft.com/office/drawing/2014/main" id="{D8667B21-A39C-4ABB-9CED-0DD4CD7395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270477" y="924332"/>
            <a:ext cx="6871335" cy="5022674"/>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0 w 21600"/>
              <a:gd name="connsiteY0" fmla="*/ 26328 h 47652"/>
              <a:gd name="connsiteX1" fmla="*/ 21562 w 21600"/>
              <a:gd name="connsiteY1" fmla="*/ 0 h 47652"/>
              <a:gd name="connsiteX2" fmla="*/ 21600 w 21600"/>
              <a:gd name="connsiteY2" fmla="*/ 43650 h 47652"/>
              <a:gd name="connsiteX3" fmla="*/ 0 w 21600"/>
              <a:gd name="connsiteY3" fmla="*/ 46500 h 47652"/>
              <a:gd name="connsiteX4" fmla="*/ 0 w 21600"/>
              <a:gd name="connsiteY4" fmla="*/ 26328 h 47652"/>
              <a:gd name="connsiteX0" fmla="*/ 56 w 21600"/>
              <a:gd name="connsiteY0" fmla="*/ 98 h 47652"/>
              <a:gd name="connsiteX1" fmla="*/ 21562 w 21600"/>
              <a:gd name="connsiteY1" fmla="*/ 0 h 47652"/>
              <a:gd name="connsiteX2" fmla="*/ 21600 w 21600"/>
              <a:gd name="connsiteY2" fmla="*/ 43650 h 47652"/>
              <a:gd name="connsiteX3" fmla="*/ 0 w 21600"/>
              <a:gd name="connsiteY3" fmla="*/ 46500 h 47652"/>
              <a:gd name="connsiteX4" fmla="*/ 56 w 21600"/>
              <a:gd name="connsiteY4" fmla="*/ 98 h 47652"/>
              <a:gd name="connsiteX0" fmla="*/ 37 w 21600"/>
              <a:gd name="connsiteY0" fmla="*/ 196 h 47652"/>
              <a:gd name="connsiteX1" fmla="*/ 21562 w 21600"/>
              <a:gd name="connsiteY1" fmla="*/ 0 h 47652"/>
              <a:gd name="connsiteX2" fmla="*/ 21600 w 21600"/>
              <a:gd name="connsiteY2" fmla="*/ 43650 h 47652"/>
              <a:gd name="connsiteX3" fmla="*/ 0 w 21600"/>
              <a:gd name="connsiteY3" fmla="*/ 46500 h 47652"/>
              <a:gd name="connsiteX4" fmla="*/ 37 w 21600"/>
              <a:gd name="connsiteY4" fmla="*/ 196 h 47652"/>
              <a:gd name="connsiteX0" fmla="*/ 5 w 21606"/>
              <a:gd name="connsiteY0" fmla="*/ 196 h 47652"/>
              <a:gd name="connsiteX1" fmla="*/ 21568 w 21606"/>
              <a:gd name="connsiteY1" fmla="*/ 0 h 47652"/>
              <a:gd name="connsiteX2" fmla="*/ 21606 w 21606"/>
              <a:gd name="connsiteY2" fmla="*/ 43650 h 47652"/>
              <a:gd name="connsiteX3" fmla="*/ 6 w 21606"/>
              <a:gd name="connsiteY3" fmla="*/ 46500 h 47652"/>
              <a:gd name="connsiteX4" fmla="*/ 5 w 21606"/>
              <a:gd name="connsiteY4" fmla="*/ 196 h 47652"/>
              <a:gd name="connsiteX0" fmla="*/ 3 w 21642"/>
              <a:gd name="connsiteY0" fmla="*/ 1 h 47652"/>
              <a:gd name="connsiteX1" fmla="*/ 21604 w 21642"/>
              <a:gd name="connsiteY1" fmla="*/ 0 h 47652"/>
              <a:gd name="connsiteX2" fmla="*/ 21642 w 21642"/>
              <a:gd name="connsiteY2" fmla="*/ 43650 h 47652"/>
              <a:gd name="connsiteX3" fmla="*/ 42 w 21642"/>
              <a:gd name="connsiteY3" fmla="*/ 46500 h 47652"/>
              <a:gd name="connsiteX4" fmla="*/ 3 w 21642"/>
              <a:gd name="connsiteY4" fmla="*/ 1 h 47652"/>
              <a:gd name="connsiteX0" fmla="*/ 3 w 21642"/>
              <a:gd name="connsiteY0" fmla="*/ 0 h 47651"/>
              <a:gd name="connsiteX1" fmla="*/ 21623 w 21642"/>
              <a:gd name="connsiteY1" fmla="*/ 97 h 47651"/>
              <a:gd name="connsiteX2" fmla="*/ 21642 w 21642"/>
              <a:gd name="connsiteY2" fmla="*/ 43649 h 47651"/>
              <a:gd name="connsiteX3" fmla="*/ 42 w 21642"/>
              <a:gd name="connsiteY3" fmla="*/ 46499 h 47651"/>
              <a:gd name="connsiteX4" fmla="*/ 3 w 21642"/>
              <a:gd name="connsiteY4" fmla="*/ 0 h 47651"/>
              <a:gd name="connsiteX0" fmla="*/ 3 w 21642"/>
              <a:gd name="connsiteY0" fmla="*/ 147 h 47798"/>
              <a:gd name="connsiteX1" fmla="*/ 21623 w 21642"/>
              <a:gd name="connsiteY1" fmla="*/ 0 h 47798"/>
              <a:gd name="connsiteX2" fmla="*/ 21642 w 21642"/>
              <a:gd name="connsiteY2" fmla="*/ 43796 h 47798"/>
              <a:gd name="connsiteX3" fmla="*/ 42 w 21642"/>
              <a:gd name="connsiteY3" fmla="*/ 46646 h 47798"/>
              <a:gd name="connsiteX4" fmla="*/ 3 w 21642"/>
              <a:gd name="connsiteY4" fmla="*/ 147 h 47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42" h="47798">
                <a:moveTo>
                  <a:pt x="3" y="147"/>
                </a:moveTo>
                <a:lnTo>
                  <a:pt x="21623" y="0"/>
                </a:lnTo>
                <a:cubicBezTo>
                  <a:pt x="21623" y="5774"/>
                  <a:pt x="21642" y="38022"/>
                  <a:pt x="21642" y="43796"/>
                </a:cubicBezTo>
                <a:cubicBezTo>
                  <a:pt x="10842" y="43796"/>
                  <a:pt x="10842" y="50396"/>
                  <a:pt x="42" y="46646"/>
                </a:cubicBezTo>
                <a:cubicBezTo>
                  <a:pt x="61" y="31179"/>
                  <a:pt x="-16" y="15614"/>
                  <a:pt x="3" y="147"/>
                </a:cubicBezTo>
                <a:close/>
              </a:path>
            </a:pathLst>
          </a:custGeom>
          <a:solidFill>
            <a:schemeClr val="accent5">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bg1"/>
              </a:solidFill>
            </a:endParaRPr>
          </a:p>
        </p:txBody>
      </p:sp>
      <p:pic>
        <p:nvPicPr>
          <p:cNvPr id="5" name="Content Placeholder 4" descr="A screenshot of a computer&#10;&#10;Description automatically generated">
            <a:extLst>
              <a:ext uri="{FF2B5EF4-FFF2-40B4-BE49-F238E27FC236}">
                <a16:creationId xmlns:a16="http://schemas.microsoft.com/office/drawing/2014/main" id="{53EBDBF5-AC8F-FDAE-4CC8-7F0F00AA94DE}"/>
              </a:ext>
            </a:extLst>
          </p:cNvPr>
          <p:cNvPicPr>
            <a:picLocks noChangeAspect="1"/>
          </p:cNvPicPr>
          <p:nvPr/>
        </p:nvPicPr>
        <p:blipFill>
          <a:blip r:embed="rId2"/>
          <a:stretch>
            <a:fillRect/>
          </a:stretch>
        </p:blipFill>
        <p:spPr>
          <a:xfrm>
            <a:off x="4579840" y="1011274"/>
            <a:ext cx="7605946" cy="4848789"/>
          </a:xfrm>
          <a:prstGeom prst="rect">
            <a:avLst/>
          </a:prstGeom>
        </p:spPr>
      </p:pic>
    </p:spTree>
    <p:extLst>
      <p:ext uri="{BB962C8B-B14F-4D97-AF65-F5344CB8AC3E}">
        <p14:creationId xmlns:p14="http://schemas.microsoft.com/office/powerpoint/2010/main" val="3445004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3" name="Rectangle 62">
            <a:extLst>
              <a:ext uri="{FF2B5EF4-FFF2-40B4-BE49-F238E27FC236}">
                <a16:creationId xmlns:a16="http://schemas.microsoft.com/office/drawing/2014/main" id="{7EE60796-BC52-4154-A3A9-773DE82855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5" name="Right Triangle 64">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51324" y="1555703"/>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lowchart: Document 66">
            <a:extLst>
              <a:ext uri="{FF2B5EF4-FFF2-40B4-BE49-F238E27FC236}">
                <a16:creationId xmlns:a16="http://schemas.microsoft.com/office/drawing/2014/main" id="{BFEC1042-3FDC-47A3-BCD7-CA9D052F98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744293" y="1744296"/>
            <a:ext cx="6858000" cy="3369413"/>
          </a:xfrm>
          <a:prstGeom prst="flowChartDocument">
            <a:avLst/>
          </a:pr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69" name="Group 68">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70" name="Straight Connector 69">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0021C961-7F9A-14EB-E4CB-94D598D9EB16}"/>
              </a:ext>
            </a:extLst>
          </p:cNvPr>
          <p:cNvSpPr>
            <a:spLocks noGrp="1"/>
          </p:cNvSpPr>
          <p:nvPr>
            <p:ph type="title"/>
          </p:nvPr>
        </p:nvSpPr>
        <p:spPr>
          <a:xfrm>
            <a:off x="5791200" y="732349"/>
            <a:ext cx="5410199" cy="1110938"/>
          </a:xfrm>
        </p:spPr>
        <p:txBody>
          <a:bodyPr>
            <a:normAutofit/>
          </a:bodyPr>
          <a:lstStyle/>
          <a:p>
            <a:r>
              <a:rPr lang="en-US" dirty="0">
                <a:solidFill>
                  <a:schemeClr val="tx2"/>
                </a:solidFill>
              </a:rPr>
              <a:t>Data Wrangling</a:t>
            </a:r>
          </a:p>
        </p:txBody>
      </p:sp>
      <p:pic>
        <p:nvPicPr>
          <p:cNvPr id="7" name="Picture 6" descr="A screenshot of a computer&#10;&#10;Description automatically generated">
            <a:extLst>
              <a:ext uri="{FF2B5EF4-FFF2-40B4-BE49-F238E27FC236}">
                <a16:creationId xmlns:a16="http://schemas.microsoft.com/office/drawing/2014/main" id="{05E57F68-077F-31CD-AB91-813757B8EF73}"/>
              </a:ext>
            </a:extLst>
          </p:cNvPr>
          <p:cNvPicPr>
            <a:picLocks noChangeAspect="1"/>
          </p:cNvPicPr>
          <p:nvPr/>
        </p:nvPicPr>
        <p:blipFill>
          <a:blip r:embed="rId2"/>
          <a:stretch>
            <a:fillRect/>
          </a:stretch>
        </p:blipFill>
        <p:spPr>
          <a:xfrm>
            <a:off x="581528" y="721081"/>
            <a:ext cx="4281003" cy="5523877"/>
          </a:xfrm>
          <a:prstGeom prst="rect">
            <a:avLst/>
          </a:prstGeom>
        </p:spPr>
      </p:pic>
      <p:sp>
        <p:nvSpPr>
          <p:cNvPr id="56" name="Content Placeholder 8">
            <a:extLst>
              <a:ext uri="{FF2B5EF4-FFF2-40B4-BE49-F238E27FC236}">
                <a16:creationId xmlns:a16="http://schemas.microsoft.com/office/drawing/2014/main" id="{92BCEE66-8974-1CD7-681A-63986150D03E}"/>
              </a:ext>
            </a:extLst>
          </p:cNvPr>
          <p:cNvSpPr>
            <a:spLocks noGrp="1"/>
          </p:cNvSpPr>
          <p:nvPr>
            <p:ph idx="1"/>
          </p:nvPr>
        </p:nvSpPr>
        <p:spPr>
          <a:xfrm>
            <a:off x="5861968" y="1649113"/>
            <a:ext cx="5410199" cy="2980124"/>
          </a:xfrm>
        </p:spPr>
        <p:txBody>
          <a:bodyPr>
            <a:normAutofit/>
          </a:bodyPr>
          <a:lstStyle/>
          <a:p>
            <a:pPr marL="0" indent="0">
              <a:buNone/>
            </a:pPr>
            <a:r>
              <a:rPr lang="en-US" sz="1800" dirty="0">
                <a:solidFill>
                  <a:schemeClr val="tx2"/>
                </a:solidFill>
              </a:rPr>
              <a:t>With data wrangling, exploratory data is started with check available nullable data and check data type in each columns. </a:t>
            </a:r>
          </a:p>
        </p:txBody>
      </p:sp>
    </p:spTree>
    <p:extLst>
      <p:ext uri="{BB962C8B-B14F-4D97-AF65-F5344CB8AC3E}">
        <p14:creationId xmlns:p14="http://schemas.microsoft.com/office/powerpoint/2010/main" val="1302666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EC00A-C4B1-4F9D-FFF0-D81A70424B2A}"/>
              </a:ext>
            </a:extLst>
          </p:cNvPr>
          <p:cNvSpPr>
            <a:spLocks noGrp="1"/>
          </p:cNvSpPr>
          <p:nvPr>
            <p:ph type="title"/>
          </p:nvPr>
        </p:nvSpPr>
        <p:spPr>
          <a:xfrm>
            <a:off x="457200" y="365125"/>
            <a:ext cx="10722932" cy="782955"/>
          </a:xfrm>
        </p:spPr>
        <p:txBody>
          <a:bodyPr>
            <a:normAutofit/>
          </a:bodyPr>
          <a:lstStyle/>
          <a:p>
            <a:r>
              <a:rPr lang="en-US" sz="3000" dirty="0"/>
              <a:t>EDA with Data Visualization</a:t>
            </a:r>
          </a:p>
        </p:txBody>
      </p:sp>
      <p:sp>
        <p:nvSpPr>
          <p:cNvPr id="3" name="Content Placeholder 2">
            <a:extLst>
              <a:ext uri="{FF2B5EF4-FFF2-40B4-BE49-F238E27FC236}">
                <a16:creationId xmlns:a16="http://schemas.microsoft.com/office/drawing/2014/main" id="{E1AE06C8-AF12-0CA5-7771-B1AB61B0F704}"/>
              </a:ext>
            </a:extLst>
          </p:cNvPr>
          <p:cNvSpPr>
            <a:spLocks noGrp="1"/>
          </p:cNvSpPr>
          <p:nvPr>
            <p:ph idx="1"/>
          </p:nvPr>
        </p:nvSpPr>
        <p:spPr>
          <a:xfrm>
            <a:off x="457200" y="1148080"/>
            <a:ext cx="10722932" cy="4351338"/>
          </a:xfrm>
        </p:spPr>
        <p:txBody>
          <a:bodyPr>
            <a:normAutofit/>
          </a:bodyPr>
          <a:lstStyle/>
          <a:p>
            <a:pPr marL="342900" indent="-342900">
              <a:buAutoNum type="arabicPeriod"/>
            </a:pPr>
            <a:r>
              <a:rPr lang="en-ID" sz="1600" dirty="0">
                <a:solidFill>
                  <a:schemeClr val="bg1"/>
                </a:solidFill>
                <a:effectLst/>
                <a:latin typeface="Arial Unicode MS" panose="020B0604020202020204" pitchFamily="34" charset="-128"/>
                <a:ea typeface="Arial Unicode MS" panose="020B0604020202020204" pitchFamily="34" charset="-128"/>
              </a:rPr>
              <a:t>Performed data Analysis and Feature Engineering using Pandas and Matplotlib </a:t>
            </a:r>
            <a:r>
              <a:rPr lang="en-ID" sz="1600" dirty="0" err="1">
                <a:solidFill>
                  <a:schemeClr val="bg1"/>
                </a:solidFill>
                <a:effectLst/>
                <a:latin typeface="Arial Unicode MS" panose="020B0604020202020204" pitchFamily="34" charset="-128"/>
                <a:ea typeface="Arial Unicode MS" panose="020B0604020202020204" pitchFamily="34" charset="-128"/>
              </a:rPr>
              <a:t>i.e</a:t>
            </a:r>
            <a:r>
              <a:rPr lang="en-ID" sz="1600" dirty="0">
                <a:solidFill>
                  <a:schemeClr val="bg1"/>
                </a:solidFill>
                <a:effectLst/>
                <a:latin typeface="Arial Unicode MS" panose="020B0604020202020204" pitchFamily="34" charset="-128"/>
                <a:ea typeface="Arial Unicode MS" panose="020B0604020202020204" pitchFamily="34" charset="-128"/>
              </a:rPr>
              <a:t> </a:t>
            </a:r>
            <a:r>
              <a:rPr lang="en-ID" sz="1600" i="1" dirty="0">
                <a:solidFill>
                  <a:schemeClr val="bg1"/>
                </a:solidFill>
                <a:latin typeface="Arial Unicode MS" panose="020B0604020202020204" pitchFamily="34" charset="-128"/>
                <a:ea typeface="Arial Unicode MS" panose="020B0604020202020204" pitchFamily="34" charset="-128"/>
              </a:rPr>
              <a:t>Exploratory Data Analysis</a:t>
            </a:r>
            <a:r>
              <a:rPr lang="en-ID" sz="1600" dirty="0">
                <a:solidFill>
                  <a:schemeClr val="bg1"/>
                </a:solidFill>
                <a:latin typeface="Arial Unicode MS" panose="020B0604020202020204" pitchFamily="34" charset="-128"/>
                <a:ea typeface="Arial Unicode MS" panose="020B0604020202020204" pitchFamily="34" charset="-128"/>
              </a:rPr>
              <a:t> and </a:t>
            </a:r>
            <a:r>
              <a:rPr lang="en-ID" sz="1600" i="1" dirty="0">
                <a:solidFill>
                  <a:schemeClr val="bg1"/>
                </a:solidFill>
                <a:latin typeface="Arial Unicode MS" panose="020B0604020202020204" pitchFamily="34" charset="-128"/>
                <a:ea typeface="Arial Unicode MS" panose="020B0604020202020204" pitchFamily="34" charset="-128"/>
              </a:rPr>
              <a:t>Preparing Data Feature Engineering</a:t>
            </a:r>
          </a:p>
          <a:p>
            <a:pPr marL="342900" indent="-342900">
              <a:buFont typeface="Arial" panose="020B0604020202020204" pitchFamily="34" charset="0"/>
              <a:buAutoNum type="arabicPeriod"/>
            </a:pPr>
            <a:r>
              <a:rPr lang="en-ID" sz="1600" dirty="0">
                <a:solidFill>
                  <a:schemeClr val="bg1"/>
                </a:solidFill>
                <a:latin typeface="Arial Unicode MS" panose="020B0604020202020204" pitchFamily="34" charset="-128"/>
                <a:ea typeface="Arial Unicode MS" panose="020B0604020202020204" pitchFamily="34" charset="-128"/>
              </a:rPr>
              <a:t>Used scatter plots to Visualize the relationship between Flight Number and Launch Site, Payload and Launch Site, </a:t>
            </a:r>
            <a:r>
              <a:rPr lang="en-ID" sz="1600" dirty="0" err="1">
                <a:solidFill>
                  <a:schemeClr val="bg1"/>
                </a:solidFill>
                <a:latin typeface="Arial Unicode MS" panose="020B0604020202020204" pitchFamily="34" charset="-128"/>
                <a:ea typeface="Arial Unicode MS" panose="020B0604020202020204" pitchFamily="34" charset="-128"/>
              </a:rPr>
              <a:t>FlightNumber</a:t>
            </a:r>
            <a:r>
              <a:rPr lang="en-ID" sz="1600" dirty="0">
                <a:solidFill>
                  <a:schemeClr val="bg1"/>
                </a:solidFill>
                <a:latin typeface="Arial Unicode MS" panose="020B0604020202020204" pitchFamily="34" charset="-128"/>
                <a:ea typeface="Arial Unicode MS" panose="020B0604020202020204" pitchFamily="34" charset="-128"/>
              </a:rPr>
              <a:t> and Orbit type, Payload and Orbit type.</a:t>
            </a:r>
          </a:p>
          <a:p>
            <a:pPr marL="342900" indent="-342900">
              <a:buFont typeface="Arial" panose="020B0604020202020204" pitchFamily="34" charset="0"/>
              <a:buAutoNum type="arabicPeriod"/>
            </a:pPr>
            <a:r>
              <a:rPr lang="en-ID" sz="1600" dirty="0">
                <a:solidFill>
                  <a:schemeClr val="bg1"/>
                </a:solidFill>
                <a:latin typeface="Arial Unicode MS" panose="020B0604020202020204" pitchFamily="34" charset="-128"/>
                <a:ea typeface="Arial Unicode MS" panose="020B0604020202020204" pitchFamily="34" charset="-128"/>
              </a:rPr>
              <a:t>Used Bar chart to Visualize the relationship between success rate of each orbit type</a:t>
            </a:r>
          </a:p>
          <a:p>
            <a:pPr marL="342900" indent="-342900">
              <a:buFont typeface="Arial" panose="020B0604020202020204" pitchFamily="34" charset="0"/>
              <a:buAutoNum type="arabicPeriod"/>
            </a:pPr>
            <a:r>
              <a:rPr lang="en-ID" sz="1600" dirty="0">
                <a:solidFill>
                  <a:schemeClr val="bg1"/>
                </a:solidFill>
                <a:latin typeface="Arial Unicode MS" panose="020B0604020202020204" pitchFamily="34" charset="-128"/>
                <a:ea typeface="Arial Unicode MS" panose="020B0604020202020204" pitchFamily="34" charset="-128"/>
              </a:rPr>
              <a:t>Line plot to Visualize the launch success yearly trend</a:t>
            </a:r>
          </a:p>
        </p:txBody>
      </p:sp>
    </p:spTree>
    <p:extLst>
      <p:ext uri="{BB962C8B-B14F-4D97-AF65-F5344CB8AC3E}">
        <p14:creationId xmlns:p14="http://schemas.microsoft.com/office/powerpoint/2010/main" val="2520252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44AF1-B24C-C7A6-E7B6-DFA107FA1E8D}"/>
              </a:ext>
            </a:extLst>
          </p:cNvPr>
          <p:cNvSpPr>
            <a:spLocks noGrp="1"/>
          </p:cNvSpPr>
          <p:nvPr>
            <p:ph type="title"/>
          </p:nvPr>
        </p:nvSpPr>
        <p:spPr>
          <a:xfrm>
            <a:off x="497840" y="212725"/>
            <a:ext cx="10722932" cy="650875"/>
          </a:xfrm>
        </p:spPr>
        <p:txBody>
          <a:bodyPr>
            <a:normAutofit/>
          </a:bodyPr>
          <a:lstStyle/>
          <a:p>
            <a:r>
              <a:rPr lang="en-US" sz="3000" dirty="0"/>
              <a:t>EDA with Data Visualization (Contd..)</a:t>
            </a:r>
          </a:p>
        </p:txBody>
      </p:sp>
      <p:pic>
        <p:nvPicPr>
          <p:cNvPr id="5" name="Picture 4" descr="A white background with orange and blue dots&#10;&#10;Description automatically generated">
            <a:extLst>
              <a:ext uri="{FF2B5EF4-FFF2-40B4-BE49-F238E27FC236}">
                <a16:creationId xmlns:a16="http://schemas.microsoft.com/office/drawing/2014/main" id="{EA9EE322-9400-9725-7278-BDE8CDBD6FBC}"/>
              </a:ext>
            </a:extLst>
          </p:cNvPr>
          <p:cNvPicPr>
            <a:picLocks noChangeAspect="1"/>
          </p:cNvPicPr>
          <p:nvPr/>
        </p:nvPicPr>
        <p:blipFill>
          <a:blip r:embed="rId2"/>
          <a:stretch>
            <a:fillRect/>
          </a:stretch>
        </p:blipFill>
        <p:spPr>
          <a:xfrm>
            <a:off x="0" y="948971"/>
            <a:ext cx="7772400" cy="1593504"/>
          </a:xfrm>
          <a:prstGeom prst="rect">
            <a:avLst/>
          </a:prstGeom>
        </p:spPr>
      </p:pic>
      <p:pic>
        <p:nvPicPr>
          <p:cNvPr id="7" name="Picture 6" descr="A white background with colorful dots&#10;&#10;Description automatically generated">
            <a:extLst>
              <a:ext uri="{FF2B5EF4-FFF2-40B4-BE49-F238E27FC236}">
                <a16:creationId xmlns:a16="http://schemas.microsoft.com/office/drawing/2014/main" id="{1AD4507F-6B83-9408-6D37-8EEE85960CFD}"/>
              </a:ext>
            </a:extLst>
          </p:cNvPr>
          <p:cNvPicPr>
            <a:picLocks noChangeAspect="1"/>
          </p:cNvPicPr>
          <p:nvPr/>
        </p:nvPicPr>
        <p:blipFill>
          <a:blip r:embed="rId3"/>
          <a:stretch>
            <a:fillRect/>
          </a:stretch>
        </p:blipFill>
        <p:spPr>
          <a:xfrm>
            <a:off x="0" y="4083946"/>
            <a:ext cx="7772400" cy="1593504"/>
          </a:xfrm>
          <a:prstGeom prst="rect">
            <a:avLst/>
          </a:prstGeom>
        </p:spPr>
      </p:pic>
      <p:pic>
        <p:nvPicPr>
          <p:cNvPr id="9" name="Picture 8" descr="A graph showing the growth of a stock market&#10;&#10;Description automatically generated">
            <a:extLst>
              <a:ext uri="{FF2B5EF4-FFF2-40B4-BE49-F238E27FC236}">
                <a16:creationId xmlns:a16="http://schemas.microsoft.com/office/drawing/2014/main" id="{BA11677D-442B-06CB-AC46-5020644E7447}"/>
              </a:ext>
            </a:extLst>
          </p:cNvPr>
          <p:cNvPicPr>
            <a:picLocks noChangeAspect="1"/>
          </p:cNvPicPr>
          <p:nvPr/>
        </p:nvPicPr>
        <p:blipFill>
          <a:blip r:embed="rId4"/>
          <a:stretch>
            <a:fillRect/>
          </a:stretch>
        </p:blipFill>
        <p:spPr>
          <a:xfrm>
            <a:off x="7884160" y="951066"/>
            <a:ext cx="4199890" cy="3117884"/>
          </a:xfrm>
          <a:prstGeom prst="rect">
            <a:avLst/>
          </a:prstGeom>
        </p:spPr>
      </p:pic>
      <p:pic>
        <p:nvPicPr>
          <p:cNvPr id="11" name="Picture 10" descr="A graph of a load mass&#10;&#10;Description automatically generated with medium confidence">
            <a:extLst>
              <a:ext uri="{FF2B5EF4-FFF2-40B4-BE49-F238E27FC236}">
                <a16:creationId xmlns:a16="http://schemas.microsoft.com/office/drawing/2014/main" id="{A995C8E0-BE4A-E1C2-875B-20DDAA0EBA08}"/>
              </a:ext>
            </a:extLst>
          </p:cNvPr>
          <p:cNvPicPr>
            <a:picLocks noChangeAspect="1"/>
          </p:cNvPicPr>
          <p:nvPr/>
        </p:nvPicPr>
        <p:blipFill>
          <a:blip r:embed="rId5"/>
          <a:stretch>
            <a:fillRect/>
          </a:stretch>
        </p:blipFill>
        <p:spPr>
          <a:xfrm>
            <a:off x="7884160" y="4083946"/>
            <a:ext cx="4199890" cy="2561329"/>
          </a:xfrm>
          <a:prstGeom prst="rect">
            <a:avLst/>
          </a:prstGeom>
        </p:spPr>
      </p:pic>
    </p:spTree>
    <p:extLst>
      <p:ext uri="{BB962C8B-B14F-4D97-AF65-F5344CB8AC3E}">
        <p14:creationId xmlns:p14="http://schemas.microsoft.com/office/powerpoint/2010/main" val="2388287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EE3D1-1107-A94E-6D66-CE9A36AAE5E7}"/>
              </a:ext>
            </a:extLst>
          </p:cNvPr>
          <p:cNvSpPr>
            <a:spLocks noGrp="1"/>
          </p:cNvSpPr>
          <p:nvPr>
            <p:ph type="title"/>
          </p:nvPr>
        </p:nvSpPr>
        <p:spPr>
          <a:xfrm>
            <a:off x="457200" y="365125"/>
            <a:ext cx="10722932" cy="630555"/>
          </a:xfrm>
        </p:spPr>
        <p:txBody>
          <a:bodyPr>
            <a:normAutofit/>
          </a:bodyPr>
          <a:lstStyle/>
          <a:p>
            <a:r>
              <a:rPr lang="en-US" sz="3000" dirty="0"/>
              <a:t>EDA with SQL</a:t>
            </a:r>
          </a:p>
        </p:txBody>
      </p:sp>
      <p:sp>
        <p:nvSpPr>
          <p:cNvPr id="6" name="TextBox 5">
            <a:extLst>
              <a:ext uri="{FF2B5EF4-FFF2-40B4-BE49-F238E27FC236}">
                <a16:creationId xmlns:a16="http://schemas.microsoft.com/office/drawing/2014/main" id="{348D13D4-0AFE-EA23-7504-8BEF47D00DC5}"/>
              </a:ext>
            </a:extLst>
          </p:cNvPr>
          <p:cNvSpPr txBox="1"/>
          <p:nvPr/>
        </p:nvSpPr>
        <p:spPr>
          <a:xfrm>
            <a:off x="457200" y="1117600"/>
            <a:ext cx="7264400" cy="369332"/>
          </a:xfrm>
          <a:prstGeom prst="rect">
            <a:avLst/>
          </a:prstGeom>
          <a:noFill/>
        </p:spPr>
        <p:txBody>
          <a:bodyPr wrap="square" rtlCol="0">
            <a:spAutoFit/>
          </a:bodyPr>
          <a:lstStyle/>
          <a:p>
            <a:r>
              <a:rPr lang="en-US" dirty="0">
                <a:solidFill>
                  <a:schemeClr val="bg1"/>
                </a:solidFill>
              </a:rPr>
              <a:t>Display the names of unique launch sites</a:t>
            </a:r>
          </a:p>
        </p:txBody>
      </p:sp>
      <p:sp>
        <p:nvSpPr>
          <p:cNvPr id="7" name="TextBox 6">
            <a:extLst>
              <a:ext uri="{FF2B5EF4-FFF2-40B4-BE49-F238E27FC236}">
                <a16:creationId xmlns:a16="http://schemas.microsoft.com/office/drawing/2014/main" id="{095162A9-236B-F0C2-20BA-CF266B3058FA}"/>
              </a:ext>
            </a:extLst>
          </p:cNvPr>
          <p:cNvSpPr txBox="1"/>
          <p:nvPr/>
        </p:nvSpPr>
        <p:spPr>
          <a:xfrm>
            <a:off x="457200" y="3350276"/>
            <a:ext cx="7264400" cy="369332"/>
          </a:xfrm>
          <a:prstGeom prst="rect">
            <a:avLst/>
          </a:prstGeom>
          <a:noFill/>
        </p:spPr>
        <p:txBody>
          <a:bodyPr wrap="square" rtlCol="0">
            <a:spAutoFit/>
          </a:bodyPr>
          <a:lstStyle/>
          <a:p>
            <a:r>
              <a:rPr lang="en-US" dirty="0">
                <a:solidFill>
                  <a:schemeClr val="bg1"/>
                </a:solidFill>
              </a:rPr>
              <a:t>Display 5 records begin with string CCA</a:t>
            </a:r>
          </a:p>
        </p:txBody>
      </p:sp>
      <p:pic>
        <p:nvPicPr>
          <p:cNvPr id="9" name="Picture 8" descr="A white rectangular object with a black border&#10;&#10;Description automatically generated with medium confidence">
            <a:extLst>
              <a:ext uri="{FF2B5EF4-FFF2-40B4-BE49-F238E27FC236}">
                <a16:creationId xmlns:a16="http://schemas.microsoft.com/office/drawing/2014/main" id="{37149C9E-8C7C-8C77-EEC4-BB8182D4C5EB}"/>
              </a:ext>
            </a:extLst>
          </p:cNvPr>
          <p:cNvPicPr>
            <a:picLocks noChangeAspect="1"/>
          </p:cNvPicPr>
          <p:nvPr/>
        </p:nvPicPr>
        <p:blipFill>
          <a:blip r:embed="rId2"/>
          <a:stretch>
            <a:fillRect/>
          </a:stretch>
        </p:blipFill>
        <p:spPr>
          <a:xfrm>
            <a:off x="566420" y="1563132"/>
            <a:ext cx="7772400" cy="1404358"/>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0A01A05-4617-83CC-74A0-B783AFB578F6}"/>
              </a:ext>
            </a:extLst>
          </p:cNvPr>
          <p:cNvPicPr>
            <a:picLocks noChangeAspect="1"/>
          </p:cNvPicPr>
          <p:nvPr/>
        </p:nvPicPr>
        <p:blipFill>
          <a:blip r:embed="rId3"/>
          <a:stretch>
            <a:fillRect/>
          </a:stretch>
        </p:blipFill>
        <p:spPr>
          <a:xfrm>
            <a:off x="566420" y="3765458"/>
            <a:ext cx="7772400" cy="2130751"/>
          </a:xfrm>
          <a:prstGeom prst="rect">
            <a:avLst/>
          </a:prstGeom>
        </p:spPr>
      </p:pic>
      <p:pic>
        <p:nvPicPr>
          <p:cNvPr id="15" name="Picture 14" descr="A white circular object with black dots&#10;&#10;Description automatically generated">
            <a:extLst>
              <a:ext uri="{FF2B5EF4-FFF2-40B4-BE49-F238E27FC236}">
                <a16:creationId xmlns:a16="http://schemas.microsoft.com/office/drawing/2014/main" id="{8668495E-BE0E-A2F2-7830-4BFF68B8964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8691880" y="1955800"/>
            <a:ext cx="2794000" cy="2946400"/>
          </a:xfrm>
          <a:prstGeom prst="rect">
            <a:avLst/>
          </a:prstGeom>
        </p:spPr>
      </p:pic>
    </p:spTree>
    <p:extLst>
      <p:ext uri="{BB962C8B-B14F-4D97-AF65-F5344CB8AC3E}">
        <p14:creationId xmlns:p14="http://schemas.microsoft.com/office/powerpoint/2010/main" val="2342545987"/>
      </p:ext>
    </p:extLst>
  </p:cSld>
  <p:clrMapOvr>
    <a:masterClrMapping/>
  </p:clrMapOvr>
</p:sld>
</file>

<file path=ppt/theme/theme1.xml><?xml version="1.0" encoding="utf-8"?>
<a:theme xmlns:a="http://schemas.openxmlformats.org/drawingml/2006/main" name="SineVTI">
  <a:themeElements>
    <a:clrScheme name="AnalogousFromRegularSeed_2SEEDS">
      <a:dk1>
        <a:srgbClr val="000000"/>
      </a:dk1>
      <a:lt1>
        <a:srgbClr val="FFFFFF"/>
      </a:lt1>
      <a:dk2>
        <a:srgbClr val="262441"/>
      </a:dk2>
      <a:lt2>
        <a:srgbClr val="E4E8E2"/>
      </a:lt2>
      <a:accent1>
        <a:srgbClr val="9717D5"/>
      </a:accent1>
      <a:accent2>
        <a:srgbClr val="5A29E7"/>
      </a:accent2>
      <a:accent3>
        <a:srgbClr val="E729D6"/>
      </a:accent3>
      <a:accent4>
        <a:srgbClr val="71B514"/>
      </a:accent4>
      <a:accent5>
        <a:srgbClr val="3ABA21"/>
      </a:accent5>
      <a:accent6>
        <a:srgbClr val="14BB3F"/>
      </a:accent6>
      <a:hlink>
        <a:srgbClr val="509130"/>
      </a:hlink>
      <a:folHlink>
        <a:srgbClr val="7F7F7F"/>
      </a:folHlink>
    </a:clrScheme>
    <a:fontScheme name="Custom 49">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ineVTI" id="{8435B2A2-1BD5-4C05-93E5-3C5388B709E3}" vid="{0D704B13-63FE-4848-A298-6B7359B95653}"/>
    </a:ext>
  </a:extLst>
</a:theme>
</file>

<file path=docProps/app.xml><?xml version="1.0" encoding="utf-8"?>
<Properties xmlns="http://schemas.openxmlformats.org/officeDocument/2006/extended-properties" xmlns:vt="http://schemas.openxmlformats.org/officeDocument/2006/docPropsVTypes">
  <TotalTime>75</TotalTime>
  <Words>611</Words>
  <Application>Microsoft Macintosh PowerPoint</Application>
  <PresentationFormat>Widescreen</PresentationFormat>
  <Paragraphs>58</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 Unicode MS</vt:lpstr>
      <vt:lpstr>Arial</vt:lpstr>
      <vt:lpstr>Avenir Next LT Pro</vt:lpstr>
      <vt:lpstr>Helvetica</vt:lpstr>
      <vt:lpstr>Posterama</vt:lpstr>
      <vt:lpstr>SineVTI</vt:lpstr>
      <vt:lpstr>Space X Falcon 9</vt:lpstr>
      <vt:lpstr>Outline</vt:lpstr>
      <vt:lpstr>Executive Summary</vt:lpstr>
      <vt:lpstr>Introduction</vt:lpstr>
      <vt:lpstr>Data Collection</vt:lpstr>
      <vt:lpstr>Data Wrangling</vt:lpstr>
      <vt:lpstr>EDA with Data Visualization</vt:lpstr>
      <vt:lpstr>EDA with Data Visualization (Contd..)</vt:lpstr>
      <vt:lpstr>EDA with SQL</vt:lpstr>
      <vt:lpstr>EDA With SQL (Contd..)</vt:lpstr>
      <vt:lpstr>Build an interactive map with folium</vt:lpstr>
      <vt:lpstr>Build a Dashboard with Plotly Dash</vt:lpstr>
      <vt:lpstr>SpaceX Dash App</vt:lpstr>
      <vt:lpstr>Predictive Analysis </vt:lpstr>
      <vt:lpstr>Summary</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X Falcon 9</dc:title>
  <dc:creator>M SADEWA WICAKSANA WIBOWO</dc:creator>
  <cp:lastModifiedBy>M SADEWA WICAKSANA WIBOWO</cp:lastModifiedBy>
  <cp:revision>7</cp:revision>
  <dcterms:created xsi:type="dcterms:W3CDTF">2024-07-11T08:36:59Z</dcterms:created>
  <dcterms:modified xsi:type="dcterms:W3CDTF">2024-07-11T09:57:09Z</dcterms:modified>
</cp:coreProperties>
</file>

<file path=docProps/thumbnail.jpeg>
</file>